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3.xml" ContentType="application/vnd.openxmlformats-officedocument.theme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5.xml" ContentType="application/vnd.openxmlformats-officedocument.theme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93455" r:id="rId4"/>
    <p:sldMasterId id="2147493667" r:id="rId5"/>
    <p:sldMasterId id="2147493680" r:id="rId6"/>
    <p:sldMasterId id="2147493693" r:id="rId7"/>
    <p:sldMasterId id="2147493707" r:id="rId8"/>
    <p:sldMasterId id="2147493716" r:id="rId9"/>
  </p:sldMasterIdLst>
  <p:notesMasterIdLst>
    <p:notesMasterId r:id="rId91"/>
  </p:notesMasterIdLst>
  <p:handoutMasterIdLst>
    <p:handoutMasterId r:id="rId92"/>
  </p:handoutMasterIdLst>
  <p:sldIdLst>
    <p:sldId id="959" r:id="rId10"/>
    <p:sldId id="1055" r:id="rId11"/>
    <p:sldId id="824" r:id="rId12"/>
    <p:sldId id="826" r:id="rId13"/>
    <p:sldId id="827" r:id="rId14"/>
    <p:sldId id="994" r:id="rId15"/>
    <p:sldId id="995" r:id="rId16"/>
    <p:sldId id="1025" r:id="rId17"/>
    <p:sldId id="999" r:id="rId18"/>
    <p:sldId id="901" r:id="rId19"/>
    <p:sldId id="1028" r:id="rId20"/>
    <p:sldId id="1026" r:id="rId21"/>
    <p:sldId id="1058" r:id="rId22"/>
    <p:sldId id="342" r:id="rId23"/>
    <p:sldId id="2142532308" r:id="rId24"/>
    <p:sldId id="1211" r:id="rId25"/>
    <p:sldId id="1212" r:id="rId26"/>
    <p:sldId id="2142532309" r:id="rId27"/>
    <p:sldId id="2142532313" r:id="rId28"/>
    <p:sldId id="2142532310" r:id="rId29"/>
    <p:sldId id="2142532312" r:id="rId30"/>
    <p:sldId id="2142532311" r:id="rId31"/>
    <p:sldId id="1099" r:id="rId32"/>
    <p:sldId id="2142532307" r:id="rId33"/>
    <p:sldId id="2142532322" r:id="rId34"/>
    <p:sldId id="2142532321" r:id="rId35"/>
    <p:sldId id="1056" r:id="rId36"/>
    <p:sldId id="1036" r:id="rId37"/>
    <p:sldId id="1037" r:id="rId38"/>
    <p:sldId id="1038" r:id="rId39"/>
    <p:sldId id="2142532314" r:id="rId40"/>
    <p:sldId id="1057" r:id="rId41"/>
    <p:sldId id="1039" r:id="rId42"/>
    <p:sldId id="1040" r:id="rId43"/>
    <p:sldId id="1049" r:id="rId44"/>
    <p:sldId id="986" r:id="rId45"/>
    <p:sldId id="1050" r:id="rId46"/>
    <p:sldId id="1046" r:id="rId47"/>
    <p:sldId id="2142532315" r:id="rId48"/>
    <p:sldId id="988" r:id="rId49"/>
    <p:sldId id="2142532323" r:id="rId50"/>
    <p:sldId id="997" r:id="rId51"/>
    <p:sldId id="2142532316" r:id="rId52"/>
    <p:sldId id="925" r:id="rId53"/>
    <p:sldId id="340" r:id="rId54"/>
    <p:sldId id="2142532324" r:id="rId55"/>
    <p:sldId id="341" r:id="rId56"/>
    <p:sldId id="2142532317" r:id="rId57"/>
    <p:sldId id="343" r:id="rId58"/>
    <p:sldId id="344" r:id="rId59"/>
    <p:sldId id="369" r:id="rId60"/>
    <p:sldId id="370" r:id="rId61"/>
    <p:sldId id="371" r:id="rId62"/>
    <p:sldId id="372" r:id="rId63"/>
    <p:sldId id="373" r:id="rId64"/>
    <p:sldId id="374" r:id="rId65"/>
    <p:sldId id="375" r:id="rId66"/>
    <p:sldId id="376" r:id="rId67"/>
    <p:sldId id="377" r:id="rId68"/>
    <p:sldId id="2142532318" r:id="rId69"/>
    <p:sldId id="2142532325" r:id="rId70"/>
    <p:sldId id="563" r:id="rId71"/>
    <p:sldId id="564" r:id="rId72"/>
    <p:sldId id="565" r:id="rId73"/>
    <p:sldId id="566" r:id="rId74"/>
    <p:sldId id="567" r:id="rId75"/>
    <p:sldId id="568" r:id="rId76"/>
    <p:sldId id="440" r:id="rId77"/>
    <p:sldId id="447" r:id="rId78"/>
    <p:sldId id="448" r:id="rId79"/>
    <p:sldId id="449" r:id="rId80"/>
    <p:sldId id="1005" r:id="rId81"/>
    <p:sldId id="2142532319" r:id="rId82"/>
    <p:sldId id="388" r:id="rId83"/>
    <p:sldId id="389" r:id="rId84"/>
    <p:sldId id="390" r:id="rId85"/>
    <p:sldId id="391" r:id="rId86"/>
    <p:sldId id="392" r:id="rId87"/>
    <p:sldId id="393" r:id="rId88"/>
    <p:sldId id="394" r:id="rId89"/>
    <p:sldId id="998" r:id="rId90"/>
  </p:sldIdLst>
  <p:sldSz cx="9144000" cy="5143500" type="screen16x9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A2C64"/>
    <a:srgbClr val="32A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5674"/>
    <p:restoredTop sz="96552"/>
  </p:normalViewPr>
  <p:slideViewPr>
    <p:cSldViewPr snapToObjects="1">
      <p:cViewPr varScale="1">
        <p:scale>
          <a:sx n="161" d="100"/>
          <a:sy n="161" d="100"/>
        </p:scale>
        <p:origin x="1416" y="360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10196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6060"/>
    </p:cViewPr>
  </p:sorterViewPr>
  <p:notesViewPr>
    <p:cSldViewPr snapToObjects="1">
      <p:cViewPr varScale="1">
        <p:scale>
          <a:sx n="107" d="100"/>
          <a:sy n="107" d="100"/>
        </p:scale>
        <p:origin x="3648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7.xml"/><Relationship Id="rId21" Type="http://schemas.openxmlformats.org/officeDocument/2006/relationships/slide" Target="slides/slide12.xml"/><Relationship Id="rId42" Type="http://schemas.openxmlformats.org/officeDocument/2006/relationships/slide" Target="slides/slide33.xml"/><Relationship Id="rId47" Type="http://schemas.openxmlformats.org/officeDocument/2006/relationships/slide" Target="slides/slide38.xml"/><Relationship Id="rId63" Type="http://schemas.openxmlformats.org/officeDocument/2006/relationships/slide" Target="slides/slide54.xml"/><Relationship Id="rId68" Type="http://schemas.openxmlformats.org/officeDocument/2006/relationships/slide" Target="slides/slide59.xml"/><Relationship Id="rId84" Type="http://schemas.openxmlformats.org/officeDocument/2006/relationships/slide" Target="slides/slide75.xml"/><Relationship Id="rId89" Type="http://schemas.openxmlformats.org/officeDocument/2006/relationships/slide" Target="slides/slide80.xml"/><Relationship Id="rId16" Type="http://schemas.openxmlformats.org/officeDocument/2006/relationships/slide" Target="slides/slide7.xml"/><Relationship Id="rId11" Type="http://schemas.openxmlformats.org/officeDocument/2006/relationships/slide" Target="slides/slide2.xml"/><Relationship Id="rId32" Type="http://schemas.openxmlformats.org/officeDocument/2006/relationships/slide" Target="slides/slide23.xml"/><Relationship Id="rId37" Type="http://schemas.openxmlformats.org/officeDocument/2006/relationships/slide" Target="slides/slide28.xml"/><Relationship Id="rId53" Type="http://schemas.openxmlformats.org/officeDocument/2006/relationships/slide" Target="slides/slide44.xml"/><Relationship Id="rId58" Type="http://schemas.openxmlformats.org/officeDocument/2006/relationships/slide" Target="slides/slide49.xml"/><Relationship Id="rId74" Type="http://schemas.openxmlformats.org/officeDocument/2006/relationships/slide" Target="slides/slide65.xml"/><Relationship Id="rId79" Type="http://schemas.openxmlformats.org/officeDocument/2006/relationships/slide" Target="slides/slide70.xml"/><Relationship Id="rId5" Type="http://schemas.openxmlformats.org/officeDocument/2006/relationships/slideMaster" Target="slideMasters/slideMaster2.xml"/><Relationship Id="rId90" Type="http://schemas.openxmlformats.org/officeDocument/2006/relationships/slide" Target="slides/slide81.xml"/><Relationship Id="rId95" Type="http://schemas.openxmlformats.org/officeDocument/2006/relationships/theme" Target="theme/theme1.xml"/><Relationship Id="rId22" Type="http://schemas.openxmlformats.org/officeDocument/2006/relationships/slide" Target="slides/slide13.xml"/><Relationship Id="rId27" Type="http://schemas.openxmlformats.org/officeDocument/2006/relationships/slide" Target="slides/slide18.xml"/><Relationship Id="rId43" Type="http://schemas.openxmlformats.org/officeDocument/2006/relationships/slide" Target="slides/slide34.xml"/><Relationship Id="rId48" Type="http://schemas.openxmlformats.org/officeDocument/2006/relationships/slide" Target="slides/slide39.xml"/><Relationship Id="rId64" Type="http://schemas.openxmlformats.org/officeDocument/2006/relationships/slide" Target="slides/slide55.xml"/><Relationship Id="rId69" Type="http://schemas.openxmlformats.org/officeDocument/2006/relationships/slide" Target="slides/slide60.xml"/><Relationship Id="rId8" Type="http://schemas.openxmlformats.org/officeDocument/2006/relationships/slideMaster" Target="slideMasters/slideMaster5.xml"/><Relationship Id="rId51" Type="http://schemas.openxmlformats.org/officeDocument/2006/relationships/slide" Target="slides/slide42.xml"/><Relationship Id="rId72" Type="http://schemas.openxmlformats.org/officeDocument/2006/relationships/slide" Target="slides/slide63.xml"/><Relationship Id="rId80" Type="http://schemas.openxmlformats.org/officeDocument/2006/relationships/slide" Target="slides/slide71.xml"/><Relationship Id="rId85" Type="http://schemas.openxmlformats.org/officeDocument/2006/relationships/slide" Target="slides/slide76.xml"/><Relationship Id="rId93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slide" Target="slides/slide16.xml"/><Relationship Id="rId33" Type="http://schemas.openxmlformats.org/officeDocument/2006/relationships/slide" Target="slides/slide24.xml"/><Relationship Id="rId38" Type="http://schemas.openxmlformats.org/officeDocument/2006/relationships/slide" Target="slides/slide29.xml"/><Relationship Id="rId46" Type="http://schemas.openxmlformats.org/officeDocument/2006/relationships/slide" Target="slides/slide37.xml"/><Relationship Id="rId59" Type="http://schemas.openxmlformats.org/officeDocument/2006/relationships/slide" Target="slides/slide50.xml"/><Relationship Id="rId67" Type="http://schemas.openxmlformats.org/officeDocument/2006/relationships/slide" Target="slides/slide58.xml"/><Relationship Id="rId20" Type="http://schemas.openxmlformats.org/officeDocument/2006/relationships/slide" Target="slides/slide11.xml"/><Relationship Id="rId41" Type="http://schemas.openxmlformats.org/officeDocument/2006/relationships/slide" Target="slides/slide32.xml"/><Relationship Id="rId54" Type="http://schemas.openxmlformats.org/officeDocument/2006/relationships/slide" Target="slides/slide45.xml"/><Relationship Id="rId62" Type="http://schemas.openxmlformats.org/officeDocument/2006/relationships/slide" Target="slides/slide53.xml"/><Relationship Id="rId70" Type="http://schemas.openxmlformats.org/officeDocument/2006/relationships/slide" Target="slides/slide61.xml"/><Relationship Id="rId75" Type="http://schemas.openxmlformats.org/officeDocument/2006/relationships/slide" Target="slides/slide66.xml"/><Relationship Id="rId83" Type="http://schemas.openxmlformats.org/officeDocument/2006/relationships/slide" Target="slides/slide74.xml"/><Relationship Id="rId88" Type="http://schemas.openxmlformats.org/officeDocument/2006/relationships/slide" Target="slides/slide79.xml"/><Relationship Id="rId91" Type="http://schemas.openxmlformats.org/officeDocument/2006/relationships/notesMaster" Target="notesMasters/notesMaster1.xml"/><Relationship Id="rId9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slide" Target="slides/slide19.xml"/><Relationship Id="rId36" Type="http://schemas.openxmlformats.org/officeDocument/2006/relationships/slide" Target="slides/slide27.xml"/><Relationship Id="rId49" Type="http://schemas.openxmlformats.org/officeDocument/2006/relationships/slide" Target="slides/slide40.xml"/><Relationship Id="rId57" Type="http://schemas.openxmlformats.org/officeDocument/2006/relationships/slide" Target="slides/slide48.xml"/><Relationship Id="rId10" Type="http://schemas.openxmlformats.org/officeDocument/2006/relationships/slide" Target="slides/slide1.xml"/><Relationship Id="rId31" Type="http://schemas.openxmlformats.org/officeDocument/2006/relationships/slide" Target="slides/slide22.xml"/><Relationship Id="rId44" Type="http://schemas.openxmlformats.org/officeDocument/2006/relationships/slide" Target="slides/slide35.xml"/><Relationship Id="rId52" Type="http://schemas.openxmlformats.org/officeDocument/2006/relationships/slide" Target="slides/slide43.xml"/><Relationship Id="rId60" Type="http://schemas.openxmlformats.org/officeDocument/2006/relationships/slide" Target="slides/slide51.xml"/><Relationship Id="rId65" Type="http://schemas.openxmlformats.org/officeDocument/2006/relationships/slide" Target="slides/slide56.xml"/><Relationship Id="rId73" Type="http://schemas.openxmlformats.org/officeDocument/2006/relationships/slide" Target="slides/slide64.xml"/><Relationship Id="rId78" Type="http://schemas.openxmlformats.org/officeDocument/2006/relationships/slide" Target="slides/slide69.xml"/><Relationship Id="rId81" Type="http://schemas.openxmlformats.org/officeDocument/2006/relationships/slide" Target="slides/slide72.xml"/><Relationship Id="rId86" Type="http://schemas.openxmlformats.org/officeDocument/2006/relationships/slide" Target="slides/slide77.xml"/><Relationship Id="rId94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39" Type="http://schemas.openxmlformats.org/officeDocument/2006/relationships/slide" Target="slides/slide30.xml"/><Relationship Id="rId34" Type="http://schemas.openxmlformats.org/officeDocument/2006/relationships/slide" Target="slides/slide25.xml"/><Relationship Id="rId50" Type="http://schemas.openxmlformats.org/officeDocument/2006/relationships/slide" Target="slides/slide41.xml"/><Relationship Id="rId55" Type="http://schemas.openxmlformats.org/officeDocument/2006/relationships/slide" Target="slides/slide46.xml"/><Relationship Id="rId76" Type="http://schemas.openxmlformats.org/officeDocument/2006/relationships/slide" Target="slides/slide67.xml"/><Relationship Id="rId7" Type="http://schemas.openxmlformats.org/officeDocument/2006/relationships/slideMaster" Target="slideMasters/slideMaster4.xml"/><Relationship Id="rId71" Type="http://schemas.openxmlformats.org/officeDocument/2006/relationships/slide" Target="slides/slide62.xml"/><Relationship Id="rId92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29" Type="http://schemas.openxmlformats.org/officeDocument/2006/relationships/slide" Target="slides/slide20.xml"/><Relationship Id="rId24" Type="http://schemas.openxmlformats.org/officeDocument/2006/relationships/slide" Target="slides/slide15.xml"/><Relationship Id="rId40" Type="http://schemas.openxmlformats.org/officeDocument/2006/relationships/slide" Target="slides/slide31.xml"/><Relationship Id="rId45" Type="http://schemas.openxmlformats.org/officeDocument/2006/relationships/slide" Target="slides/slide36.xml"/><Relationship Id="rId66" Type="http://schemas.openxmlformats.org/officeDocument/2006/relationships/slide" Target="slides/slide57.xml"/><Relationship Id="rId87" Type="http://schemas.openxmlformats.org/officeDocument/2006/relationships/slide" Target="slides/slide78.xml"/><Relationship Id="rId61" Type="http://schemas.openxmlformats.org/officeDocument/2006/relationships/slide" Target="slides/slide52.xml"/><Relationship Id="rId82" Type="http://schemas.openxmlformats.org/officeDocument/2006/relationships/slide" Target="slides/slide73.xml"/><Relationship Id="rId19" Type="http://schemas.openxmlformats.org/officeDocument/2006/relationships/slide" Target="slides/slide10.xml"/><Relationship Id="rId14" Type="http://schemas.openxmlformats.org/officeDocument/2006/relationships/slide" Target="slides/slide5.xml"/><Relationship Id="rId30" Type="http://schemas.openxmlformats.org/officeDocument/2006/relationships/slide" Target="slides/slide21.xml"/><Relationship Id="rId35" Type="http://schemas.openxmlformats.org/officeDocument/2006/relationships/slide" Target="slides/slide26.xml"/><Relationship Id="rId56" Type="http://schemas.openxmlformats.org/officeDocument/2006/relationships/slide" Target="slides/slide47.xml"/><Relationship Id="rId77" Type="http://schemas.openxmlformats.org/officeDocument/2006/relationships/slide" Target="slides/slide6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AFB2AC-7E4F-8047-9193-854483C1A223}" type="datetimeFigureOut">
              <a:rPr lang="en-US" smtClean="0"/>
              <a:t>11/13/24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1CE209-2B77-6A4B-8F32-9DF4E1CE94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2578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A9567C9F-4D7F-5847-BD8F-556675060DA1}" type="datetimeFigureOut">
              <a:rPr lang="en-US" altLang="en-US"/>
              <a:pPr/>
              <a:t>11/13/24</a:t>
            </a:fld>
            <a:endParaRPr lang="en-US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25D6415B-586E-2B45-B637-70E4CB56C153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1pPr>
    <a:lvl2pPr marL="4572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2pPr>
    <a:lvl3pPr marL="9144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3pPr>
    <a:lvl4pPr marL="13716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4pPr>
    <a:lvl5pPr marL="18288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4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1504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504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CFD365BF-ADBE-9B41-ABF1-832DDE2B814C}" type="slidenum">
              <a:rPr lang="en-US" altLang="en-US"/>
              <a:pPr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867148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271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66F3D21-A5A9-4DF0-817E-313DA5AE0CC9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271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085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271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681DB7B-8BB9-428D-983D-60F2DF463925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271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095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95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271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1469615-0B6C-4E37-A5DC-FDCF4C566C37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271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105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271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CB53E9A-4F1C-4562-B43B-B5CFB7E98BB2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271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146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46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8CC393-D14A-DE9A-1057-9688C28901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7" name="Slide Image Placeholder 1">
            <a:extLst>
              <a:ext uri="{FF2B5EF4-FFF2-40B4-BE49-F238E27FC236}">
                <a16:creationId xmlns:a16="http://schemas.microsoft.com/office/drawing/2014/main" id="{C986A13A-630B-5BA2-E346-DDD0358A66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19138" name="Notes Placeholder 2">
            <a:extLst>
              <a:ext uri="{FF2B5EF4-FFF2-40B4-BE49-F238E27FC236}">
                <a16:creationId xmlns:a16="http://schemas.microsoft.com/office/drawing/2014/main" id="{1EC9C8DC-D264-3957-2B9F-E0E344DAFF1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9139" name="Slide Number Placeholder 3">
            <a:extLst>
              <a:ext uri="{FF2B5EF4-FFF2-40B4-BE49-F238E27FC236}">
                <a16:creationId xmlns:a16="http://schemas.microsoft.com/office/drawing/2014/main" id="{D4E9D666-0951-64A7-8093-EE2D336AF0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7EDD166-DF5B-E640-90C2-FE28AE548D5C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588117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599736-18CD-70F8-05CE-EF6D723679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7" name="Slide Image Placeholder 1">
            <a:extLst>
              <a:ext uri="{FF2B5EF4-FFF2-40B4-BE49-F238E27FC236}">
                <a16:creationId xmlns:a16="http://schemas.microsoft.com/office/drawing/2014/main" id="{E887E8A4-009B-5FF5-4D87-F70D80D649F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19138" name="Notes Placeholder 2">
            <a:extLst>
              <a:ext uri="{FF2B5EF4-FFF2-40B4-BE49-F238E27FC236}">
                <a16:creationId xmlns:a16="http://schemas.microsoft.com/office/drawing/2014/main" id="{E0705744-1AEC-8318-BAB7-DC1C30DAF99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9139" name="Slide Number Placeholder 3">
            <a:extLst>
              <a:ext uri="{FF2B5EF4-FFF2-40B4-BE49-F238E27FC236}">
                <a16:creationId xmlns:a16="http://schemas.microsoft.com/office/drawing/2014/main" id="{ABC54604-E64E-EAB5-CB1C-65F5CDFF08E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27EDD166-DF5B-E640-90C2-FE28AE548D5C}" type="slidenum">
              <a:rPr lang="en-US" altLang="en-US"/>
              <a:pPr/>
              <a:t>26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77071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6BA9A1-98DA-5818-6468-E87E65D4CE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7" name="Slide Image Placeholder 1">
            <a:extLst>
              <a:ext uri="{FF2B5EF4-FFF2-40B4-BE49-F238E27FC236}">
                <a16:creationId xmlns:a16="http://schemas.microsoft.com/office/drawing/2014/main" id="{0AC825A9-BC52-404B-D286-04C7015B27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19138" name="Notes Placeholder 2">
            <a:extLst>
              <a:ext uri="{FF2B5EF4-FFF2-40B4-BE49-F238E27FC236}">
                <a16:creationId xmlns:a16="http://schemas.microsoft.com/office/drawing/2014/main" id="{70B9ECB7-3048-BBDB-0982-91F8B1838E0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9139" name="Slide Number Placeholder 3">
            <a:extLst>
              <a:ext uri="{FF2B5EF4-FFF2-40B4-BE49-F238E27FC236}">
                <a16:creationId xmlns:a16="http://schemas.microsoft.com/office/drawing/2014/main" id="{738B1218-033E-7714-26AB-52235A1079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7EDD166-DF5B-E640-90C2-FE28AE548D5C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4675665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5CF49B-3283-933C-0FED-804760C073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7">
            <a:extLst>
              <a:ext uri="{FF2B5EF4-FFF2-40B4-BE49-F238E27FC236}">
                <a16:creationId xmlns:a16="http://schemas.microsoft.com/office/drawing/2014/main" id="{FED03973-BBCE-E08D-4EC0-59D782031E0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787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1761" indent="-285293" defTabSz="928787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1171" indent="-228234" defTabSz="928787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97640" indent="-228234" defTabSz="928787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4108" indent="-228234" defTabSz="928787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0577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67045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3514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79982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78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A82168F-E865-405F-BB81-ED9E0172F23B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78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4818" name="Rectangle 2">
            <a:extLst>
              <a:ext uri="{FF2B5EF4-FFF2-40B4-BE49-F238E27FC236}">
                <a16:creationId xmlns:a16="http://schemas.microsoft.com/office/drawing/2014/main" id="{5185E65F-8B01-C8DE-B10E-3FA026A4C67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19" name="Rectangle 3">
            <a:extLst>
              <a:ext uri="{FF2B5EF4-FFF2-40B4-BE49-F238E27FC236}">
                <a16:creationId xmlns:a16="http://schemas.microsoft.com/office/drawing/2014/main" id="{FF2C0F2F-AC6D-1815-A5F5-67C7435DD9E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69811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9D5C42-96F3-2D69-125E-BE774251CB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7" name="Slide Image Placeholder 1">
            <a:extLst>
              <a:ext uri="{FF2B5EF4-FFF2-40B4-BE49-F238E27FC236}">
                <a16:creationId xmlns:a16="http://schemas.microsoft.com/office/drawing/2014/main" id="{38E20548-D76A-5B9D-A9A7-6A5EB7675F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19138" name="Notes Placeholder 2">
            <a:extLst>
              <a:ext uri="{FF2B5EF4-FFF2-40B4-BE49-F238E27FC236}">
                <a16:creationId xmlns:a16="http://schemas.microsoft.com/office/drawing/2014/main" id="{89D45E13-2E89-E118-69FC-115B84011F69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9139" name="Slide Number Placeholder 3">
            <a:extLst>
              <a:ext uri="{FF2B5EF4-FFF2-40B4-BE49-F238E27FC236}">
                <a16:creationId xmlns:a16="http://schemas.microsoft.com/office/drawing/2014/main" id="{27C47F71-11C6-0789-4654-2B8FFF50958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7EDD166-DF5B-E640-90C2-FE28AE548D5C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355933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DF680C-F3FA-8384-3A3C-962BA48DF7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7">
            <a:extLst>
              <a:ext uri="{FF2B5EF4-FFF2-40B4-BE49-F238E27FC236}">
                <a16:creationId xmlns:a16="http://schemas.microsoft.com/office/drawing/2014/main" id="{7BC2C3B6-0E3F-FCF1-59DC-5276157ED72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787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1761" indent="-285293" defTabSz="928787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1171" indent="-228234" defTabSz="928787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97640" indent="-228234" defTabSz="928787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4108" indent="-228234" defTabSz="928787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0577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67045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3514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79982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78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F209238-363D-4A4D-99AF-38838EDEB568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78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5842" name="Rectangle 2">
            <a:extLst>
              <a:ext uri="{FF2B5EF4-FFF2-40B4-BE49-F238E27FC236}">
                <a16:creationId xmlns:a16="http://schemas.microsoft.com/office/drawing/2014/main" id="{ED62EF63-79C2-F1CA-8485-6382EA5AC72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3" name="Rectangle 3">
            <a:extLst>
              <a:ext uri="{FF2B5EF4-FFF2-40B4-BE49-F238E27FC236}">
                <a16:creationId xmlns:a16="http://schemas.microsoft.com/office/drawing/2014/main" id="{2DB0BBC3-546D-9AEE-CAD3-86A1231FB8F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89534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BBA0D0-9128-7883-CD60-042A5989B6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41" name="Slide Image Placeholder 1">
            <a:extLst>
              <a:ext uri="{FF2B5EF4-FFF2-40B4-BE49-F238E27FC236}">
                <a16:creationId xmlns:a16="http://schemas.microsoft.com/office/drawing/2014/main" id="{4864C3CA-CD49-9CEA-4798-557CF4AE211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15042" name="Notes Placeholder 2">
            <a:extLst>
              <a:ext uri="{FF2B5EF4-FFF2-40B4-BE49-F238E27FC236}">
                <a16:creationId xmlns:a16="http://schemas.microsoft.com/office/drawing/2014/main" id="{BB99390E-57C0-5A06-6294-758A362F01B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5043" name="Slide Number Placeholder 3">
            <a:extLst>
              <a:ext uri="{FF2B5EF4-FFF2-40B4-BE49-F238E27FC236}">
                <a16:creationId xmlns:a16="http://schemas.microsoft.com/office/drawing/2014/main" id="{87D0CA52-111D-5A41-CB54-CA4FCA38AF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CFD365BF-ADBE-9B41-ABF1-832DDE2B814C}" type="slidenum">
              <a:rPr lang="en-US" altLang="en-US"/>
              <a:pPr/>
              <a:t>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1778918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1BFB8E-67D8-8AC1-15CE-26D4B4BE97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7">
            <a:extLst>
              <a:ext uri="{FF2B5EF4-FFF2-40B4-BE49-F238E27FC236}">
                <a16:creationId xmlns:a16="http://schemas.microsoft.com/office/drawing/2014/main" id="{0E4A71BA-D21C-B754-4819-28168F3C134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17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CB64798-7BD6-4B88-81ED-0C1AFAB11F92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179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altLang="en-US" sz="13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3794" name="Rectangle 2">
            <a:extLst>
              <a:ext uri="{FF2B5EF4-FFF2-40B4-BE49-F238E27FC236}">
                <a16:creationId xmlns:a16="http://schemas.microsoft.com/office/drawing/2014/main" id="{CFBCAAEB-0948-5E0F-C01C-9CFC65D66AB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5" name="Rectangle 3">
            <a:extLst>
              <a:ext uri="{FF2B5EF4-FFF2-40B4-BE49-F238E27FC236}">
                <a16:creationId xmlns:a16="http://schemas.microsoft.com/office/drawing/2014/main" id="{3CEB8E41-B079-CA8D-9CDD-18104ACB8EB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3487080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17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CB64798-7BD6-4B88-81ED-0C1AFAB11F92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179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3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1223328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17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CB64798-7BD6-4B88-81ED-0C1AFAB11F92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179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3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82872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88FC64-3D11-5580-7A1A-592F56AC56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7" name="Slide Image Placeholder 1">
            <a:extLst>
              <a:ext uri="{FF2B5EF4-FFF2-40B4-BE49-F238E27FC236}">
                <a16:creationId xmlns:a16="http://schemas.microsoft.com/office/drawing/2014/main" id="{893B5F48-FE96-7275-81FF-8396EE3386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19138" name="Notes Placeholder 2">
            <a:extLst>
              <a:ext uri="{FF2B5EF4-FFF2-40B4-BE49-F238E27FC236}">
                <a16:creationId xmlns:a16="http://schemas.microsoft.com/office/drawing/2014/main" id="{677FA1C8-EBBC-ADFD-824D-1110BE8D959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9139" name="Slide Number Placeholder 3">
            <a:extLst>
              <a:ext uri="{FF2B5EF4-FFF2-40B4-BE49-F238E27FC236}">
                <a16:creationId xmlns:a16="http://schemas.microsoft.com/office/drawing/2014/main" id="{F24FBEF7-F73B-78D8-DB93-927BD0619E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7EDD166-DF5B-E640-90C2-FE28AE548D5C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5922481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6A5441-3FA3-390D-E19B-A91BC3C373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7" name="Slide Image Placeholder 1">
            <a:extLst>
              <a:ext uri="{FF2B5EF4-FFF2-40B4-BE49-F238E27FC236}">
                <a16:creationId xmlns:a16="http://schemas.microsoft.com/office/drawing/2014/main" id="{B684D1D1-03F8-8389-F07D-83D9C3214DB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19138" name="Notes Placeholder 2">
            <a:extLst>
              <a:ext uri="{FF2B5EF4-FFF2-40B4-BE49-F238E27FC236}">
                <a16:creationId xmlns:a16="http://schemas.microsoft.com/office/drawing/2014/main" id="{4D3D4773-1074-043F-4428-A77F935D7C9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9139" name="Slide Number Placeholder 3">
            <a:extLst>
              <a:ext uri="{FF2B5EF4-FFF2-40B4-BE49-F238E27FC236}">
                <a16:creationId xmlns:a16="http://schemas.microsoft.com/office/drawing/2014/main" id="{0472A918-D3C3-BC07-74FF-78D7969F48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27EDD166-DF5B-E640-90C2-FE28AE548D5C}" type="slidenum">
              <a:rPr lang="en-US" altLang="en-US"/>
              <a:pPr/>
              <a:t>42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3481731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5E9E65-3ACA-58E6-7D6D-27827E967A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7" name="Slide Image Placeholder 1">
            <a:extLst>
              <a:ext uri="{FF2B5EF4-FFF2-40B4-BE49-F238E27FC236}">
                <a16:creationId xmlns:a16="http://schemas.microsoft.com/office/drawing/2014/main" id="{4EF48423-6ED8-AD95-9CE1-19D8E7A069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19138" name="Notes Placeholder 2">
            <a:extLst>
              <a:ext uri="{FF2B5EF4-FFF2-40B4-BE49-F238E27FC236}">
                <a16:creationId xmlns:a16="http://schemas.microsoft.com/office/drawing/2014/main" id="{855014C4-3EEB-F3D5-398E-8BA980902A2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9139" name="Slide Number Placeholder 3">
            <a:extLst>
              <a:ext uri="{FF2B5EF4-FFF2-40B4-BE49-F238E27FC236}">
                <a16:creationId xmlns:a16="http://schemas.microsoft.com/office/drawing/2014/main" id="{374129F2-5894-A0A9-97B0-7D476085BEA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7EDD166-DF5B-E640-90C2-FE28AE548D5C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3792770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56C3D-608D-9082-5F58-F6B310A955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Rectangle 7">
            <a:extLst>
              <a:ext uri="{FF2B5EF4-FFF2-40B4-BE49-F238E27FC236}">
                <a16:creationId xmlns:a16="http://schemas.microsoft.com/office/drawing/2014/main" id="{DA035AC8-DB37-6648-0771-2489073D792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9A28225-7E5D-4105-AF50-B66487E7EB00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4754" name="Rectangle 2">
            <a:extLst>
              <a:ext uri="{FF2B5EF4-FFF2-40B4-BE49-F238E27FC236}">
                <a16:creationId xmlns:a16="http://schemas.microsoft.com/office/drawing/2014/main" id="{948CFEB6-EEF2-4877-424B-EFC85193B12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74755" name="Rectangle 3">
            <a:extLst>
              <a:ext uri="{FF2B5EF4-FFF2-40B4-BE49-F238E27FC236}">
                <a16:creationId xmlns:a16="http://schemas.microsoft.com/office/drawing/2014/main" id="{6626C796-FFB9-73B6-870C-9C2ADAFA88A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0989668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E20C9E32-697E-489A-B64D-FE4953CC062F}" type="slidenum">
              <a:rPr lang="en-US" altLang="en-US" sz="1200"/>
              <a:pPr/>
              <a:t>45</a:t>
            </a:fld>
            <a:endParaRPr lang="en-US" altLang="en-US" sz="1200" dirty="0"/>
          </a:p>
        </p:txBody>
      </p:sp>
      <p:sp>
        <p:nvSpPr>
          <p:cNvPr id="757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17513" y="703263"/>
            <a:ext cx="6162675" cy="3467100"/>
          </a:xfrm>
          <a:ln/>
        </p:spPr>
      </p:sp>
      <p:sp>
        <p:nvSpPr>
          <p:cNvPr id="757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99813B39-7E0E-475A-9EBE-5ED71E411FC7}" type="slidenum">
              <a:rPr lang="en-US" altLang="en-US" sz="1200"/>
              <a:pPr/>
              <a:t>47</a:t>
            </a:fld>
            <a:endParaRPr lang="en-US" altLang="en-US" sz="1200" dirty="0"/>
          </a:p>
        </p:txBody>
      </p:sp>
      <p:sp>
        <p:nvSpPr>
          <p:cNvPr id="768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768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2C57A01C-1044-4195-A3E2-2CD774BF6255}" type="slidenum">
              <a:rPr lang="en-US" altLang="en-US" sz="1200"/>
              <a:pPr/>
              <a:t>48</a:t>
            </a:fld>
            <a:endParaRPr lang="en-US" altLang="en-US" sz="1200" dirty="0"/>
          </a:p>
        </p:txBody>
      </p:sp>
      <p:sp>
        <p:nvSpPr>
          <p:cNvPr id="77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778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1913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913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27EDD166-DF5B-E640-90C2-FE28AE548D5C}" type="slidenum">
              <a:rPr lang="en-US" altLang="en-US"/>
              <a:pPr/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5869005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66A075BA-FDA7-450B-AD36-61344A2A677E}" type="slidenum">
              <a:rPr lang="en-US" altLang="en-US" sz="1200"/>
              <a:pPr/>
              <a:t>49</a:t>
            </a:fld>
            <a:endParaRPr lang="en-US" altLang="en-US" sz="1200" dirty="0"/>
          </a:p>
        </p:txBody>
      </p:sp>
      <p:sp>
        <p:nvSpPr>
          <p:cNvPr id="788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CF20BED2-5EAE-4848-8443-B0063BF5F6F2}" type="slidenum">
              <a:rPr lang="en-US" altLang="en-US" sz="1200"/>
              <a:pPr/>
              <a:t>50</a:t>
            </a:fld>
            <a:endParaRPr lang="en-US" altLang="en-US" sz="1200" dirty="0"/>
          </a:p>
        </p:txBody>
      </p:sp>
      <p:sp>
        <p:nvSpPr>
          <p:cNvPr id="798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4830243F-8686-4433-9701-9F34E8AC8773}" type="slidenum">
              <a:rPr lang="en-US" altLang="en-US" sz="1200"/>
              <a:pPr/>
              <a:t>51</a:t>
            </a:fld>
            <a:endParaRPr lang="en-US" altLang="en-US" sz="1200"/>
          </a:p>
        </p:txBody>
      </p:sp>
      <p:sp>
        <p:nvSpPr>
          <p:cNvPr id="573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5325"/>
            <a:ext cx="4641850" cy="3481388"/>
          </a:xfrm>
          <a:ln/>
        </p:spPr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4" y="4410075"/>
            <a:ext cx="5133975" cy="41783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445649CE-6E1F-4A66-818C-4E7F6898A7A7}" type="slidenum">
              <a:rPr lang="en-US" altLang="en-US" sz="1200"/>
              <a:pPr/>
              <a:t>52</a:t>
            </a:fld>
            <a:endParaRPr lang="en-US" altLang="en-US" sz="1200"/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5325"/>
            <a:ext cx="4641850" cy="3481388"/>
          </a:xfr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4" y="4410075"/>
            <a:ext cx="5133975" cy="41783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6FA9640E-5C10-4629-8988-A9A2CA4B65CD}" type="slidenum">
              <a:rPr lang="en-US" altLang="en-US" sz="1200"/>
              <a:pPr/>
              <a:t>53</a:t>
            </a:fld>
            <a:endParaRPr lang="en-US" altLang="en-US" sz="1200"/>
          </a:p>
        </p:txBody>
      </p:sp>
      <p:sp>
        <p:nvSpPr>
          <p:cNvPr id="614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5325"/>
            <a:ext cx="4641850" cy="3481388"/>
          </a:xfrm>
          <a:ln/>
        </p:spPr>
      </p:sp>
      <p:sp>
        <p:nvSpPr>
          <p:cNvPr id="614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4" y="4410075"/>
            <a:ext cx="5133975" cy="41783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6FA9640E-5C10-4629-8988-A9A2CA4B65CD}" type="slidenum">
              <a:rPr lang="en-US" altLang="en-US" sz="1200"/>
              <a:pPr/>
              <a:t>54</a:t>
            </a:fld>
            <a:endParaRPr lang="en-US" altLang="en-US" sz="1200"/>
          </a:p>
        </p:txBody>
      </p:sp>
      <p:sp>
        <p:nvSpPr>
          <p:cNvPr id="614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5325"/>
            <a:ext cx="4641850" cy="3481388"/>
          </a:xfrm>
          <a:ln/>
        </p:spPr>
      </p:sp>
      <p:sp>
        <p:nvSpPr>
          <p:cNvPr id="614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4" y="4410075"/>
            <a:ext cx="5133975" cy="41783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476C4670-485C-41B4-B6C8-2F72766EE515}" type="slidenum">
              <a:rPr lang="en-US" altLang="en-US" sz="1200"/>
              <a:pPr/>
              <a:t>55</a:t>
            </a:fld>
            <a:endParaRPr lang="en-US" altLang="en-US" sz="1200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5325"/>
            <a:ext cx="4641850" cy="3481388"/>
          </a:xfrm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4" y="4410075"/>
            <a:ext cx="5133975" cy="41783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CDEFD3E4-E538-49EF-A1BC-D85549A485CA}" type="slidenum">
              <a:rPr lang="en-US" altLang="en-US" sz="1200"/>
              <a:pPr/>
              <a:t>56</a:t>
            </a:fld>
            <a:endParaRPr lang="en-US" altLang="en-US" sz="1200"/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5325"/>
            <a:ext cx="4641850" cy="3481388"/>
          </a:xfrm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4" y="4410075"/>
            <a:ext cx="5133975" cy="41783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CDEFD3E4-E538-49EF-A1BC-D85549A485CA}" type="slidenum">
              <a:rPr lang="en-US" altLang="en-US" sz="1200"/>
              <a:pPr/>
              <a:t>57</a:t>
            </a:fld>
            <a:endParaRPr lang="en-US" altLang="en-US" sz="1200"/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5325"/>
            <a:ext cx="4641850" cy="3481388"/>
          </a:xfrm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4" y="4410075"/>
            <a:ext cx="5133975" cy="41783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09819F5B-7A32-4D84-A65B-6246CABB1E02}" type="slidenum">
              <a:rPr lang="en-US" altLang="en-US" sz="1200"/>
              <a:pPr/>
              <a:t>58</a:t>
            </a:fld>
            <a:endParaRPr lang="en-US" altLang="en-US" sz="1200"/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5325"/>
            <a:ext cx="4641850" cy="3481388"/>
          </a:xfrm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4" y="4410075"/>
            <a:ext cx="5133975" cy="41783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1913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913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27EDD166-DF5B-E640-90C2-FE28AE548D5C}" type="slidenum">
              <a:rPr lang="en-US" altLang="en-US"/>
              <a:pPr/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215708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6AE85D-6296-4F1E-C82E-1D2A999ED5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7" name="Slide Image Placeholder 1">
            <a:extLst>
              <a:ext uri="{FF2B5EF4-FFF2-40B4-BE49-F238E27FC236}">
                <a16:creationId xmlns:a16="http://schemas.microsoft.com/office/drawing/2014/main" id="{9BC41790-1060-E859-9014-4E47B001361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19138" name="Notes Placeholder 2">
            <a:extLst>
              <a:ext uri="{FF2B5EF4-FFF2-40B4-BE49-F238E27FC236}">
                <a16:creationId xmlns:a16="http://schemas.microsoft.com/office/drawing/2014/main" id="{2D779255-E9AD-E686-EA38-BF0C30151B95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9139" name="Slide Number Placeholder 3">
            <a:extLst>
              <a:ext uri="{FF2B5EF4-FFF2-40B4-BE49-F238E27FC236}">
                <a16:creationId xmlns:a16="http://schemas.microsoft.com/office/drawing/2014/main" id="{906590E1-4A87-296F-E317-88307F3A0F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7EDD166-DF5B-E640-90C2-FE28AE548D5C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2716199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23E2AF-BA0E-DEB4-A1BF-FF97826002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7" name="Slide Image Placeholder 1">
            <a:extLst>
              <a:ext uri="{FF2B5EF4-FFF2-40B4-BE49-F238E27FC236}">
                <a16:creationId xmlns:a16="http://schemas.microsoft.com/office/drawing/2014/main" id="{381E1654-412C-56AF-00F0-79A5FEEF28C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19138" name="Notes Placeholder 2">
            <a:extLst>
              <a:ext uri="{FF2B5EF4-FFF2-40B4-BE49-F238E27FC236}">
                <a16:creationId xmlns:a16="http://schemas.microsoft.com/office/drawing/2014/main" id="{0B82AA6C-5C55-D488-6E1F-C8E3313576AE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9139" name="Slide Number Placeholder 3">
            <a:extLst>
              <a:ext uri="{FF2B5EF4-FFF2-40B4-BE49-F238E27FC236}">
                <a16:creationId xmlns:a16="http://schemas.microsoft.com/office/drawing/2014/main" id="{D2D1B45D-51D7-9812-82CA-A4DFB28997F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7EDD166-DF5B-E640-90C2-FE28AE548D5C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2636636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3449113-501E-40AA-8204-F51F280D2CC8}" type="slidenum">
              <a:rPr kumimoji="0" lang="en-US" alt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583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17513" y="703263"/>
            <a:ext cx="6162675" cy="3467100"/>
          </a:xfrm>
          <a:ln/>
        </p:spPr>
      </p:sp>
      <p:sp>
        <p:nvSpPr>
          <p:cNvPr id="583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2400" y="4410466"/>
            <a:ext cx="5132902" cy="4175934"/>
          </a:xfrm>
          <a:noFill/>
          <a:ln/>
        </p:spPr>
        <p:txBody>
          <a:bodyPr/>
          <a:lstStyle/>
          <a:p>
            <a:endParaRPr lang="en-US" altLang="en-US">
              <a:latin typeface="Times New Roman" pitchFamily="18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9418857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979B905-280D-44BD-8E31-AB90F5734834}" type="slidenum">
              <a:rPr kumimoji="0" lang="en-US" alt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en-US">
              <a:latin typeface="Times New Roman" pitchFamily="18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2754154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979B905-280D-44BD-8E31-AB90F5734834}" type="slidenum">
              <a:rPr kumimoji="0" lang="en-US" alt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en-US">
              <a:latin typeface="Times New Roman" pitchFamily="18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9547618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85DDB2F-C4B9-42E9-A66C-BCA14058EE6E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24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17513" y="703263"/>
            <a:ext cx="6162675" cy="3467100"/>
          </a:xfrm>
          <a:ln/>
        </p:spPr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4" y="4410076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169996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85DDB2F-C4B9-42E9-A66C-BCA14058EE6E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24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17513" y="703263"/>
            <a:ext cx="6162675" cy="3467100"/>
          </a:xfrm>
          <a:ln/>
        </p:spPr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4" y="4410076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053574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85DDB2F-C4B9-42E9-A66C-BCA14058EE6E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24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17513" y="703263"/>
            <a:ext cx="6162675" cy="3467100"/>
          </a:xfrm>
          <a:ln/>
        </p:spPr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4" y="4410076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04909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979B905-280D-44BD-8E31-AB90F5734834}" type="slidenum">
              <a:rPr kumimoji="0" lang="en-US" alt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en-US">
              <a:latin typeface="Times New Roman" pitchFamily="18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8077868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1761" indent="-285293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1171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97640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4108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0577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67045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3514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79982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78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7174961-0CF3-42A6-8222-18520414FAD4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78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4813" y="695325"/>
            <a:ext cx="6188075" cy="3481388"/>
          </a:xfrm>
          <a:ln/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759" y="4410392"/>
            <a:ext cx="5134182" cy="417734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64859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39B5D5-02A9-724D-8CD2-6893C63F1D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7" name="Slide Image Placeholder 1">
            <a:extLst>
              <a:ext uri="{FF2B5EF4-FFF2-40B4-BE49-F238E27FC236}">
                <a16:creationId xmlns:a16="http://schemas.microsoft.com/office/drawing/2014/main" id="{2158FACE-67BD-2911-BBB8-2E68E5F2A60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19138" name="Notes Placeholder 2">
            <a:extLst>
              <a:ext uri="{FF2B5EF4-FFF2-40B4-BE49-F238E27FC236}">
                <a16:creationId xmlns:a16="http://schemas.microsoft.com/office/drawing/2014/main" id="{3718301E-D1B3-56C2-6672-2F8CC1F0DE3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9139" name="Slide Number Placeholder 3">
            <a:extLst>
              <a:ext uri="{FF2B5EF4-FFF2-40B4-BE49-F238E27FC236}">
                <a16:creationId xmlns:a16="http://schemas.microsoft.com/office/drawing/2014/main" id="{65B22C20-D5FF-CBF4-ED10-F20B6208A3A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27EDD166-DF5B-E640-90C2-FE28AE548D5C}" type="slidenum">
              <a:rPr lang="en-US" altLang="en-US"/>
              <a:pPr/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7920725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1761" indent="-285293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1171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97640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4108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0577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67045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3514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79982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78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7174961-0CF3-42A6-8222-18520414FAD4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78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70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4813" y="695325"/>
            <a:ext cx="6188075" cy="3481388"/>
          </a:xfrm>
          <a:ln/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759" y="4410392"/>
            <a:ext cx="5134182" cy="417734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6327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1761" indent="-285293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1171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97640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4108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0577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67045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3514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79982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78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7174961-0CF3-42A6-8222-18520414FAD4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78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71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4813" y="695325"/>
            <a:ext cx="6188075" cy="3481388"/>
          </a:xfrm>
          <a:ln/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759" y="4410392"/>
            <a:ext cx="5134182" cy="417734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659256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068D48-75F5-BAC0-09B0-94E720D619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7" name="Slide Image Placeholder 1">
            <a:extLst>
              <a:ext uri="{FF2B5EF4-FFF2-40B4-BE49-F238E27FC236}">
                <a16:creationId xmlns:a16="http://schemas.microsoft.com/office/drawing/2014/main" id="{6E2A8E23-316F-7502-2A2D-A45A3E00F9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19138" name="Notes Placeholder 2">
            <a:extLst>
              <a:ext uri="{FF2B5EF4-FFF2-40B4-BE49-F238E27FC236}">
                <a16:creationId xmlns:a16="http://schemas.microsoft.com/office/drawing/2014/main" id="{9897B91C-0ABA-65EA-901F-FF1A2B6DFFB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9139" name="Slide Number Placeholder 3">
            <a:extLst>
              <a:ext uri="{FF2B5EF4-FFF2-40B4-BE49-F238E27FC236}">
                <a16:creationId xmlns:a16="http://schemas.microsoft.com/office/drawing/2014/main" id="{A7BE3AE4-1B82-0619-009B-45B0CE757BD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7EDD166-DF5B-E640-90C2-FE28AE548D5C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2405462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BD73B76-F558-45CE-871C-8466EA0D0DF2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74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290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290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6680613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4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85CE7E0-7666-4352-A4C1-28EF06861AC9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75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300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300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9446294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DA57BBC-3DEF-4030-90C9-4A7A7E87C33E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76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310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310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1251443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C1FEC76-0B84-458E-8A4E-B7ECCB6E1DC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77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320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32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0158821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5F31BFB-CE80-49DF-B5B2-8D11C75DEDAB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78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33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33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0239817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B0ED708-B857-4AA3-91E9-C395C0C34058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79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34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34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2319007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B0ED708-B857-4AA3-91E9-C395C0C34058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80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34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34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791429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1913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913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27EDD166-DF5B-E640-90C2-FE28AE548D5C}" type="slidenum">
              <a:rPr lang="en-US" altLang="en-US"/>
              <a:pPr/>
              <a:t>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148146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DF08FA-8E5B-C573-FEBD-5D1BB97C3E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7" name="Slide Image Placeholder 1">
            <a:extLst>
              <a:ext uri="{FF2B5EF4-FFF2-40B4-BE49-F238E27FC236}">
                <a16:creationId xmlns:a16="http://schemas.microsoft.com/office/drawing/2014/main" id="{C28DE188-20E0-CD28-835A-29F9483258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19138" name="Notes Placeholder 2">
            <a:extLst>
              <a:ext uri="{FF2B5EF4-FFF2-40B4-BE49-F238E27FC236}">
                <a16:creationId xmlns:a16="http://schemas.microsoft.com/office/drawing/2014/main" id="{5C68A883-9FC7-6C52-EA5D-92F6F53D547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9139" name="Slide Number Placeholder 3">
            <a:extLst>
              <a:ext uri="{FF2B5EF4-FFF2-40B4-BE49-F238E27FC236}">
                <a16:creationId xmlns:a16="http://schemas.microsoft.com/office/drawing/2014/main" id="{FA45554B-7F6A-FE5E-CAB8-85A187611D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27EDD166-DF5B-E640-90C2-FE28AE548D5C}" type="slidenum">
              <a:rPr lang="en-US" altLang="en-US"/>
              <a:pPr/>
              <a:t>81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675728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B99F86-E055-23A7-2610-8B0DAC2B86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7" name="Slide Image Placeholder 1">
            <a:extLst>
              <a:ext uri="{FF2B5EF4-FFF2-40B4-BE49-F238E27FC236}">
                <a16:creationId xmlns:a16="http://schemas.microsoft.com/office/drawing/2014/main" id="{9F6BC5F1-C710-E21F-288C-1B97CD3372C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19138" name="Notes Placeholder 2">
            <a:extLst>
              <a:ext uri="{FF2B5EF4-FFF2-40B4-BE49-F238E27FC236}">
                <a16:creationId xmlns:a16="http://schemas.microsoft.com/office/drawing/2014/main" id="{319B116A-2859-00ED-1373-6C5107AC5573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9139" name="Slide Number Placeholder 3">
            <a:extLst>
              <a:ext uri="{FF2B5EF4-FFF2-40B4-BE49-F238E27FC236}">
                <a16:creationId xmlns:a16="http://schemas.microsoft.com/office/drawing/2014/main" id="{869ABAAD-F402-7BFB-FCE2-9CAE09424D3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27EDD166-DF5B-E640-90C2-FE28AE548D5C}" type="slidenum">
              <a:rPr lang="en-US" altLang="en-US"/>
              <a:pPr/>
              <a:t>12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358557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271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FA286EA-37A2-4E74-A5EA-47322F5F22B9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271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064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65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271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F34FE36-22BB-471F-B5BA-20ABB5BF6430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271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075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75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hyperlink" Target="http://www.db-book.com/" TargetMode="External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hyperlink" Target="http://www.db-book.com/" TargetMode="External"/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hyperlink" Target="http://www.db-book.com/" TargetMode="External"/><Relationship Id="rId1" Type="http://schemas.openxmlformats.org/officeDocument/2006/relationships/slideMaster" Target="../slideMasters/slideMaster6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hyperlink" Target="http://www.db-book.com/" TargetMode="External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590550"/>
            <a:ext cx="8839200" cy="40386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05F4A72-606B-984B-907B-5BEA9B53E5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570" y="1121"/>
            <a:ext cx="8666629" cy="443198"/>
          </a:xfrm>
          <a:prstGeom prst="rect">
            <a:avLst/>
          </a:prstGeom>
        </p:spPr>
        <p:txBody>
          <a:bodyPr wrap="square" anchor="t"/>
          <a:lstStyle>
            <a:lvl1pPr algn="l">
              <a:lnSpc>
                <a:spcPct val="90000"/>
              </a:lnSpc>
              <a:defRPr sz="3200" b="0">
                <a:solidFill>
                  <a:schemeClr val="bg1"/>
                </a:solidFill>
                <a:latin typeface="Museo For Dell" pitchFamily="2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268763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6F2EBE-FF5F-4F9D-A3C2-A59A92D7809D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7F3CAF-32BF-49A6-93F1-59C9E4B7C95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12540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4389" y="820342"/>
            <a:ext cx="3754437" cy="3677840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1225" y="820342"/>
            <a:ext cx="3754438" cy="3677840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A6D4A7F0-1138-4608-80AA-D0A6F5D41187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852D5F-D37B-4E9D-98AD-511A1ABBD6A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757878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56DFCFB3-6710-4DD2-8404-7E55A930F35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191CCC-CC48-429B-87C9-7123B48E52D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481440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BB431453-8F56-47C4-89BA-3EDF3CD092BA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9D92F0-DB25-4E6B-A10D-A7937AC7A36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546159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4BE8099E-18A5-481A-9697-216087BE067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555C8E-F740-4D28-8DA3-D7B8E0F6F57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711649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7E2C57D-1205-411A-BA90-DF60A810F6DB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BBE5B0-1186-4DAB-9E97-511F15F5C63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7732391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9EB6957-06EE-46F8-A450-3DB417A1F8A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91DB2E-7BC4-4C22-ACAE-0B8B3F0C514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8392347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5C950AD-734E-45C7-8042-5795FFAD6750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E5E31B-1343-4510-8DCD-65E7B654469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3536170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26250" y="88106"/>
            <a:ext cx="2019300" cy="44100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8350" y="88106"/>
            <a:ext cx="5905500" cy="44100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7A7A2CD-B5B0-4CF6-8038-339B0E99E36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3574B0-C055-4E38-82A9-667A1DF1F8D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5102674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/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  <a:lvl6pPr marL="1714500" indent="0" algn="ctr">
              <a:buNone/>
              <a:defRPr/>
            </a:lvl6pPr>
            <a:lvl7pPr marL="2057400" indent="0" algn="ctr">
              <a:buNone/>
              <a:defRPr/>
            </a:lvl7pPr>
            <a:lvl8pPr marL="2400300" indent="0" algn="ctr">
              <a:buNone/>
              <a:defRPr/>
            </a:lvl8pPr>
            <a:lvl9pPr marL="27432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796C49-4A73-449B-A170-DFFCD45313DF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0D9E99-A0D8-4F2F-B04A-331DF655FEA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97221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 userDrawn="1"/>
        </p:nvSpPr>
        <p:spPr>
          <a:xfrm>
            <a:off x="152400" y="895350"/>
            <a:ext cx="6934200" cy="457200"/>
          </a:xfrm>
          <a:prstGeom prst="rect">
            <a:avLst/>
          </a:prstGeom>
        </p:spPr>
        <p:txBody>
          <a:bodyPr/>
          <a:lstStyle>
            <a:lvl1pPr algn="ctr" defTabSz="457200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-128"/>
                <a:cs typeface="+mj-cs"/>
              </a:defRPr>
            </a:lvl1pPr>
            <a:lvl2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/>
            <a:r>
              <a:rPr lang="en-US" sz="2800" dirty="0">
                <a:solidFill>
                  <a:schemeClr val="bg1"/>
                </a:solidFill>
              </a:rPr>
              <a:t>Click to edit Master title style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FB43658-48CD-764C-86BF-302575415E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570" y="1121"/>
            <a:ext cx="8666629" cy="443198"/>
          </a:xfrm>
          <a:prstGeom prst="rect">
            <a:avLst/>
          </a:prstGeom>
        </p:spPr>
        <p:txBody>
          <a:bodyPr wrap="square" anchor="t"/>
          <a:lstStyle>
            <a:lvl1pPr algn="l">
              <a:lnSpc>
                <a:spcPct val="90000"/>
              </a:lnSpc>
              <a:defRPr sz="3200" b="0">
                <a:solidFill>
                  <a:schemeClr val="bg1"/>
                </a:solidFill>
                <a:latin typeface="Museo For Dell" pitchFamily="2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F6F2A81-D24A-A44F-8915-B9DC7FC2AE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552450"/>
            <a:ext cx="4191000" cy="4038600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D255CA6-4B6D-7842-85B8-A423C0C60A30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606103" y="552450"/>
            <a:ext cx="4191000" cy="4038600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6926432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7">
            <a:extLst>
              <a:ext uri="{FF2B5EF4-FFF2-40B4-BE49-F238E27FC236}">
                <a16:creationId xmlns:a16="http://schemas.microsoft.com/office/drawing/2014/main" id="{A25BB261-D773-4836-B381-7A051175F5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05581" y="4294585"/>
            <a:ext cx="2832827" cy="623248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200" b="1" dirty="0">
                <a:solidFill>
                  <a:srgbClr val="002060"/>
                </a:solidFill>
              </a:rPr>
              <a:t>Database System Concepts, 7</a:t>
            </a:r>
            <a:r>
              <a:rPr lang="en-US" altLang="en-US" sz="1200" b="1" baseline="30000" dirty="0">
                <a:solidFill>
                  <a:srgbClr val="002060"/>
                </a:solidFill>
              </a:rPr>
              <a:t>th</a:t>
            </a:r>
            <a:r>
              <a:rPr lang="en-US" altLang="en-US" sz="1200" b="1" dirty="0">
                <a:solidFill>
                  <a:srgbClr val="002060"/>
                </a:solidFill>
              </a:rPr>
              <a:t> Ed</a:t>
            </a:r>
            <a:r>
              <a:rPr lang="en-US" altLang="en-US" sz="1200" dirty="0">
                <a:solidFill>
                  <a:srgbClr val="002060"/>
                </a:solidFill>
              </a:rPr>
              <a:t>.</a:t>
            </a:r>
          </a:p>
          <a:p>
            <a:pPr algn="ctr">
              <a:spcBef>
                <a:spcPct val="50000"/>
              </a:spcBef>
              <a:defRPr/>
            </a:pPr>
            <a:r>
              <a:rPr lang="en-US" altLang="en-US" sz="900" b="1" dirty="0">
                <a:solidFill>
                  <a:srgbClr val="002060"/>
                </a:solidFill>
              </a:rPr>
              <a:t>©Silberschatz, Korth and Sudarshan</a:t>
            </a:r>
            <a:br>
              <a:rPr lang="en-US" altLang="en-US" sz="900" b="1" dirty="0">
                <a:solidFill>
                  <a:srgbClr val="002060"/>
                </a:solidFill>
              </a:rPr>
            </a:br>
            <a:r>
              <a:rPr lang="en-US" altLang="en-US" sz="900" b="1" dirty="0">
                <a:solidFill>
                  <a:srgbClr val="002060"/>
                </a:solidFill>
              </a:rPr>
              <a:t>See </a:t>
            </a:r>
            <a:r>
              <a:rPr lang="en-US" altLang="en-US" sz="900" b="1" dirty="0">
                <a:solidFill>
                  <a:srgbClr val="002060"/>
                </a:solidFill>
                <a:hlinkClick r:id="rId2"/>
              </a:rPr>
              <a:t>www.db-book.com</a:t>
            </a:r>
            <a:r>
              <a:rPr lang="en-US" altLang="en-US" sz="900" b="1" dirty="0">
                <a:solidFill>
                  <a:srgbClr val="002060"/>
                </a:solidFill>
              </a:rPr>
              <a:t> for conditions on re-use </a:t>
            </a:r>
          </a:p>
        </p:txBody>
      </p:sp>
      <p:sp>
        <p:nvSpPr>
          <p:cNvPr id="5130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714500"/>
            <a:ext cx="7772400" cy="857250"/>
          </a:xfrm>
        </p:spPr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B4760F52-45E1-4E1D-A744-2F2290DE90CC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xfrm>
            <a:off x="6596063" y="4663679"/>
            <a:ext cx="1905000" cy="342900"/>
          </a:xfrm>
        </p:spPr>
        <p:txBody>
          <a:bodyPr/>
          <a:lstStyle>
            <a:lvl1pPr>
              <a:defRPr>
                <a:solidFill>
                  <a:srgbClr val="578963"/>
                </a:solidFill>
              </a:defRPr>
            </a:lvl1pPr>
          </a:lstStyle>
          <a:p>
            <a:pPr>
              <a:defRPr/>
            </a:pPr>
            <a:fld id="{3B69BB99-A72A-4470-971F-83530C443C9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pic>
        <p:nvPicPr>
          <p:cNvPr id="9" name="Picture 8" descr="Cover-6Ed"/>
          <p:cNvPicPr>
            <a:picLocks noChangeAspect="1" noChangeArrowheads="1"/>
          </p:cNvPicPr>
          <p:nvPr userDrawn="1"/>
        </p:nvPicPr>
        <p:blipFill>
          <a:blip r:embed="rId3"/>
          <a:stretch>
            <a:fillRect/>
          </a:stretch>
        </p:blipFill>
        <p:spPr bwMode="auto">
          <a:xfrm>
            <a:off x="13859" y="0"/>
            <a:ext cx="1331269" cy="127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517614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8351" y="820342"/>
            <a:ext cx="7707313" cy="3677840"/>
          </a:xfrm>
        </p:spPr>
        <p:txBody>
          <a:bodyPr/>
          <a:lstStyle>
            <a:lvl1pPr marL="257175" indent="-257175">
              <a:buSzPct val="110000"/>
              <a:buFont typeface="Wingdings" panose="05000000000000000000" pitchFamily="2" charset="2"/>
              <a:buChar char="§"/>
              <a:defRPr sz="1275"/>
            </a:lvl1pPr>
            <a:lvl2pPr marL="557213" indent="-214313">
              <a:buSzPct val="110000"/>
              <a:buFont typeface="Arial" panose="020B0604020202020204" pitchFamily="34" charset="0"/>
              <a:buChar char="•"/>
              <a:defRPr sz="1275"/>
            </a:lvl2pPr>
            <a:lvl3pPr marL="814388" indent="-171450">
              <a:buFont typeface="Wingdings" panose="05000000000000000000" pitchFamily="2" charset="2"/>
              <a:buChar char="§"/>
              <a:defRPr sz="1275"/>
            </a:lvl3pPr>
            <a:lvl4pPr marL="1071563" indent="-171450">
              <a:buFont typeface="Arial" panose="020B0604020202020204" pitchFamily="34" charset="0"/>
              <a:buChar char="•"/>
              <a:defRPr sz="1275"/>
            </a:lvl4pPr>
            <a:lvl5pPr marL="1328738" indent="-171450">
              <a:buFont typeface="Wingdings" panose="05000000000000000000" pitchFamily="2" charset="2"/>
              <a:buChar char="§"/>
              <a:defRPr sz="1275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9084070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6F2EBE-FF5F-4F9D-A3C2-A59A92D7809D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7F3CAF-32BF-49A6-93F1-59C9E4B7C95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4074157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4389" y="820342"/>
            <a:ext cx="3754437" cy="3677840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1225" y="820342"/>
            <a:ext cx="3754438" cy="3677840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A6D4A7F0-1138-4608-80AA-D0A6F5D41187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852D5F-D37B-4E9D-98AD-511A1ABBD6A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5408038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56DFCFB3-6710-4DD2-8404-7E55A930F35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191CCC-CC48-429B-87C9-7123B48E52D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337155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BB431453-8F56-47C4-89BA-3EDF3CD092BA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9D92F0-DB25-4E6B-A10D-A7937AC7A36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5224825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4BE8099E-18A5-481A-9697-216087BE067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555C8E-F740-4D28-8DA3-D7B8E0F6F57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2820133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7E2C57D-1205-411A-BA90-DF60A810F6DB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BBE5B0-1186-4DAB-9E97-511F15F5C63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6737718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9EB6957-06EE-46F8-A450-3DB417A1F8A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91DB2E-7BC4-4C22-ACAE-0B8B3F0C514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8458533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5C950AD-734E-45C7-8042-5795FFAD6750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E5E31B-1343-4510-8DCD-65E7B654469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325960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3574420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26250" y="88106"/>
            <a:ext cx="2019300" cy="44100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8350" y="88106"/>
            <a:ext cx="5905500" cy="44100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7A7A2CD-B5B0-4CF6-8038-339B0E99E36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3574B0-C055-4E38-82A9-667A1DF1F8D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484563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/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  <a:lvl6pPr marL="1714500" indent="0" algn="ctr">
              <a:buNone/>
              <a:defRPr/>
            </a:lvl6pPr>
            <a:lvl7pPr marL="2057400" indent="0" algn="ctr">
              <a:buNone/>
              <a:defRPr/>
            </a:lvl7pPr>
            <a:lvl8pPr marL="2400300" indent="0" algn="ctr">
              <a:buNone/>
              <a:defRPr/>
            </a:lvl8pPr>
            <a:lvl9pPr marL="27432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796C49-4A73-449B-A170-DFFCD45313DF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0D9E99-A0D8-4F2F-B04A-331DF655FEA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6077756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7">
            <a:extLst>
              <a:ext uri="{FF2B5EF4-FFF2-40B4-BE49-F238E27FC236}">
                <a16:creationId xmlns:a16="http://schemas.microsoft.com/office/drawing/2014/main" id="{A25BB261-D773-4836-B381-7A051175F5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05581" y="4294585"/>
            <a:ext cx="2832827" cy="623248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200" b="1" dirty="0">
                <a:solidFill>
                  <a:srgbClr val="002060"/>
                </a:solidFill>
              </a:rPr>
              <a:t>Database System Concepts, 7</a:t>
            </a:r>
            <a:r>
              <a:rPr lang="en-US" altLang="en-US" sz="1200" b="1" baseline="30000" dirty="0">
                <a:solidFill>
                  <a:srgbClr val="002060"/>
                </a:solidFill>
              </a:rPr>
              <a:t>th</a:t>
            </a:r>
            <a:r>
              <a:rPr lang="en-US" altLang="en-US" sz="1200" b="1" dirty="0">
                <a:solidFill>
                  <a:srgbClr val="002060"/>
                </a:solidFill>
              </a:rPr>
              <a:t> Ed</a:t>
            </a:r>
            <a:r>
              <a:rPr lang="en-US" altLang="en-US" sz="1200" dirty="0">
                <a:solidFill>
                  <a:srgbClr val="002060"/>
                </a:solidFill>
              </a:rPr>
              <a:t>.</a:t>
            </a:r>
          </a:p>
          <a:p>
            <a:pPr algn="ctr">
              <a:spcBef>
                <a:spcPct val="50000"/>
              </a:spcBef>
              <a:defRPr/>
            </a:pPr>
            <a:r>
              <a:rPr lang="en-US" altLang="en-US" sz="900" b="1" dirty="0">
                <a:solidFill>
                  <a:srgbClr val="002060"/>
                </a:solidFill>
              </a:rPr>
              <a:t>©Silberschatz, Korth and Sudarshan</a:t>
            </a:r>
            <a:br>
              <a:rPr lang="en-US" altLang="en-US" sz="900" b="1" dirty="0">
                <a:solidFill>
                  <a:srgbClr val="002060"/>
                </a:solidFill>
              </a:rPr>
            </a:br>
            <a:r>
              <a:rPr lang="en-US" altLang="en-US" sz="900" b="1" dirty="0">
                <a:solidFill>
                  <a:srgbClr val="002060"/>
                </a:solidFill>
              </a:rPr>
              <a:t>See </a:t>
            </a:r>
            <a:r>
              <a:rPr lang="en-US" altLang="en-US" sz="900" b="1" dirty="0">
                <a:solidFill>
                  <a:srgbClr val="002060"/>
                </a:solidFill>
                <a:hlinkClick r:id="rId2"/>
              </a:rPr>
              <a:t>www.db-book.com</a:t>
            </a:r>
            <a:r>
              <a:rPr lang="en-US" altLang="en-US" sz="900" b="1" dirty="0">
                <a:solidFill>
                  <a:srgbClr val="002060"/>
                </a:solidFill>
              </a:rPr>
              <a:t> for conditions on re-use </a:t>
            </a:r>
          </a:p>
        </p:txBody>
      </p:sp>
      <p:sp>
        <p:nvSpPr>
          <p:cNvPr id="5130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714500"/>
            <a:ext cx="7772400" cy="857250"/>
          </a:xfrm>
        </p:spPr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B4760F52-45E1-4E1D-A744-2F2290DE90CC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xfrm>
            <a:off x="6596063" y="4663679"/>
            <a:ext cx="1905000" cy="342900"/>
          </a:xfrm>
        </p:spPr>
        <p:txBody>
          <a:bodyPr/>
          <a:lstStyle>
            <a:lvl1pPr>
              <a:defRPr>
                <a:solidFill>
                  <a:srgbClr val="578963"/>
                </a:solidFill>
              </a:defRPr>
            </a:lvl1pPr>
          </a:lstStyle>
          <a:p>
            <a:pPr>
              <a:defRPr/>
            </a:pPr>
            <a:fld id="{3B69BB99-A72A-4470-971F-83530C443C9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pic>
        <p:nvPicPr>
          <p:cNvPr id="9" name="Picture 8" descr="Cover-6Ed"/>
          <p:cNvPicPr>
            <a:picLocks noChangeAspect="1" noChangeArrowheads="1"/>
          </p:cNvPicPr>
          <p:nvPr userDrawn="1"/>
        </p:nvPicPr>
        <p:blipFill>
          <a:blip r:embed="rId3"/>
          <a:stretch>
            <a:fillRect/>
          </a:stretch>
        </p:blipFill>
        <p:spPr bwMode="auto">
          <a:xfrm>
            <a:off x="13859" y="0"/>
            <a:ext cx="1331269" cy="127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1660326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8351" y="820342"/>
            <a:ext cx="7707313" cy="3677840"/>
          </a:xfrm>
        </p:spPr>
        <p:txBody>
          <a:bodyPr/>
          <a:lstStyle>
            <a:lvl1pPr marL="257175" indent="-257175">
              <a:buSzPct val="110000"/>
              <a:buFont typeface="Wingdings" panose="05000000000000000000" pitchFamily="2" charset="2"/>
              <a:buChar char="§"/>
              <a:defRPr sz="1275"/>
            </a:lvl1pPr>
            <a:lvl2pPr marL="557213" indent="-214313">
              <a:buSzPct val="110000"/>
              <a:buFont typeface="Arial" panose="020B0604020202020204" pitchFamily="34" charset="0"/>
              <a:buChar char="•"/>
              <a:defRPr sz="1275"/>
            </a:lvl2pPr>
            <a:lvl3pPr marL="814388" indent="-171450">
              <a:buFont typeface="Wingdings" panose="05000000000000000000" pitchFamily="2" charset="2"/>
              <a:buChar char="§"/>
              <a:defRPr sz="1275"/>
            </a:lvl3pPr>
            <a:lvl4pPr marL="1071563" indent="-171450">
              <a:buFont typeface="Arial" panose="020B0604020202020204" pitchFamily="34" charset="0"/>
              <a:buChar char="•"/>
              <a:defRPr sz="1275"/>
            </a:lvl4pPr>
            <a:lvl5pPr marL="1328738" indent="-171450">
              <a:buFont typeface="Wingdings" panose="05000000000000000000" pitchFamily="2" charset="2"/>
              <a:buChar char="§"/>
              <a:defRPr sz="1275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7909226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8351" y="820342"/>
            <a:ext cx="7707313" cy="3677840"/>
          </a:xfrm>
        </p:spPr>
        <p:txBody>
          <a:bodyPr/>
          <a:lstStyle>
            <a:lvl1pPr marL="257175" indent="-257175">
              <a:buSzPct val="110000"/>
              <a:buFont typeface="Wingdings" panose="05000000000000000000" pitchFamily="2" charset="2"/>
              <a:buChar char="§"/>
              <a:defRPr sz="1275"/>
            </a:lvl1pPr>
            <a:lvl2pPr marL="557213" indent="-214313">
              <a:buSzPct val="110000"/>
              <a:buFont typeface="Arial" panose="020B0604020202020204" pitchFamily="34" charset="0"/>
              <a:buChar char="•"/>
              <a:defRPr sz="1275"/>
            </a:lvl2pPr>
            <a:lvl3pPr marL="814388" indent="-171450">
              <a:buFont typeface="Wingdings" panose="05000000000000000000" pitchFamily="2" charset="2"/>
              <a:buChar char="§"/>
              <a:defRPr sz="1275"/>
            </a:lvl3pPr>
            <a:lvl4pPr marL="1071563" indent="-171450">
              <a:buFont typeface="Arial" panose="020B0604020202020204" pitchFamily="34" charset="0"/>
              <a:buChar char="•"/>
              <a:defRPr sz="1275"/>
            </a:lvl4pPr>
            <a:lvl5pPr marL="1328738" indent="-171450">
              <a:buFont typeface="Wingdings" panose="05000000000000000000" pitchFamily="2" charset="2"/>
              <a:buChar char="§"/>
              <a:defRPr sz="1275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4599283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6F2EBE-FF5F-4F9D-A3C2-A59A92D7809D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7F3CAF-32BF-49A6-93F1-59C9E4B7C95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3633994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4389" y="820342"/>
            <a:ext cx="3754437" cy="3677840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1225" y="820342"/>
            <a:ext cx="3754438" cy="3677840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A6D4A7F0-1138-4608-80AA-D0A6F5D41187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852D5F-D37B-4E9D-98AD-511A1ABBD6A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5381002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56DFCFB3-6710-4DD2-8404-7E55A930F35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191CCC-CC48-429B-87C9-7123B48E52D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4078302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BB431453-8F56-47C4-89BA-3EDF3CD092BA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9D92F0-DB25-4E6B-A10D-A7937AC7A36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2332677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4BE8099E-18A5-481A-9697-216087BE067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555C8E-F740-4D28-8DA3-D7B8E0F6F57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620512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80CC6A0C-5777-6141-8161-40A51E54DA25}" type="datetimeFigureOut">
              <a:rPr lang="en-US" altLang="en-US"/>
              <a:pPr/>
              <a:t>11/13/24</a:t>
            </a:fld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BB1B0572-E7E6-434E-BFB5-5CD3555E83A4}" type="slidenum">
              <a:rPr lang="en-US" altLang="en-US"/>
              <a:pPr/>
              <a:t>‹#›</a:t>
            </a:fld>
            <a:endParaRPr lang="en-US" altLang="en-US">
              <a:solidFill>
                <a:srgbClr val="88A4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825194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7E2C57D-1205-411A-BA90-DF60A810F6DB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BBE5B0-1186-4DAB-9E97-511F15F5C63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3293336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9EB6957-06EE-46F8-A450-3DB417A1F8A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91DB2E-7BC4-4C22-ACAE-0B8B3F0C514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774367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5C950AD-734E-45C7-8042-5795FFAD6750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E5E31B-1343-4510-8DCD-65E7B654469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847437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26250" y="88106"/>
            <a:ext cx="2019300" cy="44100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8350" y="88106"/>
            <a:ext cx="5905500" cy="44100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7A7A2CD-B5B0-4CF6-8038-339B0E99E36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3574B0-C055-4E38-82A9-667A1DF1F8D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0101586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/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  <a:lvl6pPr marL="1714500" indent="0" algn="ctr">
              <a:buNone/>
              <a:defRPr/>
            </a:lvl6pPr>
            <a:lvl7pPr marL="2057400" indent="0" algn="ctr">
              <a:buNone/>
              <a:defRPr/>
            </a:lvl7pPr>
            <a:lvl8pPr marL="2400300" indent="0" algn="ctr">
              <a:buNone/>
              <a:defRPr/>
            </a:lvl8pPr>
            <a:lvl9pPr marL="27432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796C49-4A73-449B-A170-DFFCD45313DF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0D9E99-A0D8-4F2F-B04A-331DF655FEA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4383256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590550"/>
            <a:ext cx="8839200" cy="40386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05F4A72-606B-984B-907B-5BEA9B53E5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570" y="1121"/>
            <a:ext cx="8666629" cy="443198"/>
          </a:xfrm>
          <a:prstGeom prst="rect">
            <a:avLst/>
          </a:prstGeom>
        </p:spPr>
        <p:txBody>
          <a:bodyPr wrap="square" anchor="t"/>
          <a:lstStyle>
            <a:lvl1pPr algn="l">
              <a:lnSpc>
                <a:spcPct val="90000"/>
              </a:lnSpc>
              <a:defRPr sz="3200" b="0">
                <a:solidFill>
                  <a:schemeClr val="bg1"/>
                </a:solidFill>
                <a:latin typeface="Museo For Dell" pitchFamily="2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259229574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 userDrawn="1"/>
        </p:nvSpPr>
        <p:spPr>
          <a:xfrm>
            <a:off x="152400" y="895350"/>
            <a:ext cx="6934200" cy="457200"/>
          </a:xfrm>
          <a:prstGeom prst="rect">
            <a:avLst/>
          </a:prstGeom>
        </p:spPr>
        <p:txBody>
          <a:bodyPr/>
          <a:lstStyle>
            <a:lvl1pPr algn="ctr" defTabSz="457200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-128"/>
                <a:cs typeface="+mj-cs"/>
              </a:defRPr>
            </a:lvl1pPr>
            <a:lvl2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/>
            <a:r>
              <a:rPr lang="en-US" sz="2800" dirty="0">
                <a:solidFill>
                  <a:schemeClr val="bg1"/>
                </a:solidFill>
              </a:rPr>
              <a:t>Click to edit Master title style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FB43658-48CD-764C-86BF-302575415E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570" y="1121"/>
            <a:ext cx="8666629" cy="443198"/>
          </a:xfrm>
          <a:prstGeom prst="rect">
            <a:avLst/>
          </a:prstGeom>
        </p:spPr>
        <p:txBody>
          <a:bodyPr wrap="square" anchor="t"/>
          <a:lstStyle>
            <a:lvl1pPr algn="l">
              <a:lnSpc>
                <a:spcPct val="90000"/>
              </a:lnSpc>
              <a:defRPr sz="3200" b="0">
                <a:solidFill>
                  <a:schemeClr val="bg1"/>
                </a:solidFill>
                <a:latin typeface="Museo For Dell" pitchFamily="2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F6F2A81-D24A-A44F-8915-B9DC7FC2AE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552450"/>
            <a:ext cx="4191000" cy="4038600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D255CA6-4B6D-7842-85B8-A423C0C60A30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606103" y="552450"/>
            <a:ext cx="4191000" cy="4038600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4205605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364018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80CC6A0C-5777-6141-8161-40A51E54DA25}" type="datetimeFigureOut">
              <a:rPr lang="en-US" altLang="en-US"/>
              <a:pPr/>
              <a:t>11/13/24</a:t>
            </a:fld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BB1B0572-E7E6-434E-BFB5-5CD3555E83A4}" type="slidenum">
              <a:rPr lang="en-US" altLang="en-US"/>
              <a:pPr/>
              <a:t>‹#›</a:t>
            </a:fld>
            <a:endParaRPr lang="en-US" altLang="en-US">
              <a:solidFill>
                <a:srgbClr val="88A4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545287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01FA5FD1-732F-9047-B0F4-603D0EAC5CB0}" type="datetimeFigureOut">
              <a:rPr lang="en-US" altLang="en-US"/>
              <a:pPr/>
              <a:t>11/13/24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3DBB9D51-EA15-824B-AFBA-C5CFF763538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831409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01FA5FD1-732F-9047-B0F4-603D0EAC5CB0}" type="datetimeFigureOut">
              <a:rPr lang="en-US" altLang="en-US"/>
              <a:pPr/>
              <a:t>11/13/24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3DBB9D51-EA15-824B-AFBA-C5CFF763538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08703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D56D54B9-89B7-A248-9210-3C9346164D0F}" type="datetimeFigureOut">
              <a:rPr lang="en-US" altLang="en-US"/>
              <a:pPr/>
              <a:t>11/13/24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B5559CE1-75A0-2043-A1BB-26E32B46DEB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68481355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EBE5339B-726A-CF41-B4A0-6109F9D8F0EB}" type="datetimeFigureOut">
              <a:rPr lang="en-US" altLang="en-US"/>
              <a:pPr/>
              <a:t>11/13/24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D5ED28FB-5F5E-B441-A1E3-774C424C6E3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3272857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7BBC359C-8B98-904F-955B-7B675E601B13}" type="datetimeFigureOut">
              <a:rPr lang="en-US" altLang="en-US"/>
              <a:pPr/>
              <a:t>11/13/24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D9A8E8E7-A6E1-1A4E-BFDF-C30BFEC4FA6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5650637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7">
            <a:extLst>
              <a:ext uri="{FF2B5EF4-FFF2-40B4-BE49-F238E27FC236}">
                <a16:creationId xmlns:a16="http://schemas.microsoft.com/office/drawing/2014/main" id="{A25BB261-D773-4836-B381-7A051175F5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05581" y="4294585"/>
            <a:ext cx="2832827" cy="623248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200" b="1" dirty="0">
                <a:solidFill>
                  <a:srgbClr val="002060"/>
                </a:solidFill>
              </a:rPr>
              <a:t>Database System Concepts, 7</a:t>
            </a:r>
            <a:r>
              <a:rPr lang="en-US" altLang="en-US" sz="1200" b="1" baseline="30000" dirty="0">
                <a:solidFill>
                  <a:srgbClr val="002060"/>
                </a:solidFill>
              </a:rPr>
              <a:t>th</a:t>
            </a:r>
            <a:r>
              <a:rPr lang="en-US" altLang="en-US" sz="1200" b="1" dirty="0">
                <a:solidFill>
                  <a:srgbClr val="002060"/>
                </a:solidFill>
              </a:rPr>
              <a:t> Ed</a:t>
            </a:r>
            <a:r>
              <a:rPr lang="en-US" altLang="en-US" sz="1200" dirty="0">
                <a:solidFill>
                  <a:srgbClr val="002060"/>
                </a:solidFill>
              </a:rPr>
              <a:t>.</a:t>
            </a:r>
          </a:p>
          <a:p>
            <a:pPr algn="ctr">
              <a:spcBef>
                <a:spcPct val="50000"/>
              </a:spcBef>
              <a:defRPr/>
            </a:pPr>
            <a:r>
              <a:rPr lang="en-US" altLang="en-US" sz="900" b="1" dirty="0">
                <a:solidFill>
                  <a:srgbClr val="002060"/>
                </a:solidFill>
              </a:rPr>
              <a:t>©Silberschatz, Korth and Sudarshan</a:t>
            </a:r>
            <a:br>
              <a:rPr lang="en-US" altLang="en-US" sz="900" b="1" dirty="0">
                <a:solidFill>
                  <a:srgbClr val="002060"/>
                </a:solidFill>
              </a:rPr>
            </a:br>
            <a:r>
              <a:rPr lang="en-US" altLang="en-US" sz="900" b="1" dirty="0">
                <a:solidFill>
                  <a:srgbClr val="002060"/>
                </a:solidFill>
              </a:rPr>
              <a:t>See </a:t>
            </a:r>
            <a:r>
              <a:rPr lang="en-US" altLang="en-US" sz="900" b="1" dirty="0">
                <a:solidFill>
                  <a:srgbClr val="002060"/>
                </a:solidFill>
                <a:hlinkClick r:id="rId2"/>
              </a:rPr>
              <a:t>www.db-book.com</a:t>
            </a:r>
            <a:r>
              <a:rPr lang="en-US" altLang="en-US" sz="900" b="1" dirty="0">
                <a:solidFill>
                  <a:srgbClr val="002060"/>
                </a:solidFill>
              </a:rPr>
              <a:t> for conditions on re-use </a:t>
            </a:r>
          </a:p>
        </p:txBody>
      </p:sp>
      <p:sp>
        <p:nvSpPr>
          <p:cNvPr id="5130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714500"/>
            <a:ext cx="7772400" cy="857250"/>
          </a:xfrm>
        </p:spPr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B4760F52-45E1-4E1D-A744-2F2290DE90CC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xfrm>
            <a:off x="6596063" y="4663679"/>
            <a:ext cx="1905000" cy="342900"/>
          </a:xfrm>
        </p:spPr>
        <p:txBody>
          <a:bodyPr/>
          <a:lstStyle>
            <a:lvl1pPr>
              <a:defRPr>
                <a:solidFill>
                  <a:srgbClr val="578963"/>
                </a:solidFill>
              </a:defRPr>
            </a:lvl1pPr>
          </a:lstStyle>
          <a:p>
            <a:pPr>
              <a:defRPr/>
            </a:pPr>
            <a:fld id="{3B69BB99-A72A-4470-971F-83530C443C9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pic>
        <p:nvPicPr>
          <p:cNvPr id="9" name="Picture 8" descr="Cover-6Ed"/>
          <p:cNvPicPr>
            <a:picLocks noChangeAspect="1" noChangeArrowheads="1"/>
          </p:cNvPicPr>
          <p:nvPr userDrawn="1"/>
        </p:nvPicPr>
        <p:blipFill>
          <a:blip r:embed="rId3"/>
          <a:stretch>
            <a:fillRect/>
          </a:stretch>
        </p:blipFill>
        <p:spPr bwMode="auto">
          <a:xfrm>
            <a:off x="13859" y="1"/>
            <a:ext cx="1331269" cy="127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8796991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8351" y="820342"/>
            <a:ext cx="7707313" cy="3677840"/>
          </a:xfrm>
        </p:spPr>
        <p:txBody>
          <a:bodyPr/>
          <a:lstStyle>
            <a:lvl1pPr marL="257175" indent="-257175">
              <a:buSzPct val="110000"/>
              <a:buFont typeface="Wingdings" panose="05000000000000000000" pitchFamily="2" charset="2"/>
              <a:buChar char="§"/>
              <a:defRPr sz="1275"/>
            </a:lvl1pPr>
            <a:lvl2pPr marL="557213" indent="-214313">
              <a:buSzPct val="110000"/>
              <a:buFont typeface="Arial" panose="020B0604020202020204" pitchFamily="34" charset="0"/>
              <a:buChar char="•"/>
              <a:defRPr sz="1275"/>
            </a:lvl2pPr>
            <a:lvl3pPr marL="814388" indent="-171450">
              <a:buFont typeface="Wingdings" panose="05000000000000000000" pitchFamily="2" charset="2"/>
              <a:buChar char="§"/>
              <a:defRPr sz="1275"/>
            </a:lvl3pPr>
            <a:lvl4pPr marL="1071563" indent="-171450">
              <a:buFont typeface="Arial" panose="020B0604020202020204" pitchFamily="34" charset="0"/>
              <a:buChar char="•"/>
              <a:defRPr sz="1275"/>
            </a:lvl4pPr>
            <a:lvl5pPr marL="1328738" indent="-171450">
              <a:buFont typeface="Wingdings" panose="05000000000000000000" pitchFamily="2" charset="2"/>
              <a:buChar char="§"/>
              <a:defRPr sz="1275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5473697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6F2EBE-FF5F-4F9D-A3C2-A59A92D7809D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7F3CAF-32BF-49A6-93F1-59C9E4B7C95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73634034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4388" y="820342"/>
            <a:ext cx="3754437" cy="3677840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1226" y="820342"/>
            <a:ext cx="3754438" cy="3677840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A6D4A7F0-1138-4608-80AA-D0A6F5D41187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852D5F-D37B-4E9D-98AD-511A1ABBD6A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8343621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56DFCFB3-6710-4DD2-8404-7E55A930F35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191CCC-CC48-429B-87C9-7123B48E52D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72789922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BB431453-8F56-47C4-89BA-3EDF3CD092BA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9D92F0-DB25-4E6B-A10D-A7937AC7A36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94431884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4BE8099E-18A5-481A-9697-216087BE067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555C8E-F740-4D28-8DA3-D7B8E0F6F57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798262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D56D54B9-89B7-A248-9210-3C9346164D0F}" type="datetimeFigureOut">
              <a:rPr lang="en-US" altLang="en-US"/>
              <a:pPr/>
              <a:t>11/13/24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B5559CE1-75A0-2043-A1BB-26E32B46DEB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56220410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7E2C57D-1205-411A-BA90-DF60A810F6DB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BBE5B0-1186-4DAB-9E97-511F15F5C63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66166567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9EB6957-06EE-46F8-A450-3DB417A1F8A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91DB2E-7BC4-4C22-ACAE-0B8B3F0C514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19652154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5C950AD-734E-45C7-8042-5795FFAD6750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E5E31B-1343-4510-8DCD-65E7B654469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65224642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26250" y="88106"/>
            <a:ext cx="2019300" cy="44100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8350" y="88106"/>
            <a:ext cx="5905500" cy="44100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7A7A2CD-B5B0-4CF6-8038-339B0E99E36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3574B0-C055-4E38-82A9-667A1DF1F8D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54443903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/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  <a:lvl6pPr marL="1714500" indent="0" algn="ctr">
              <a:buNone/>
              <a:defRPr/>
            </a:lvl6pPr>
            <a:lvl7pPr marL="2057400" indent="0" algn="ctr">
              <a:buNone/>
              <a:defRPr/>
            </a:lvl7pPr>
            <a:lvl8pPr marL="2400300" indent="0" algn="ctr">
              <a:buNone/>
              <a:defRPr/>
            </a:lvl8pPr>
            <a:lvl9pPr marL="27432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796C49-4A73-449B-A170-DFFCD45313DF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0D9E99-A0D8-4F2F-B04A-331DF655FEA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236159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EBE5339B-726A-CF41-B4A0-6109F9D8F0EB}" type="datetimeFigureOut">
              <a:rPr lang="en-US" altLang="en-US"/>
              <a:pPr/>
              <a:t>11/13/24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D5ED28FB-5F5E-B441-A1E3-774C424C6E3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33984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7">
            <a:extLst>
              <a:ext uri="{FF2B5EF4-FFF2-40B4-BE49-F238E27FC236}">
                <a16:creationId xmlns:a16="http://schemas.microsoft.com/office/drawing/2014/main" id="{A25BB261-D773-4836-B381-7A051175F5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05581" y="4294585"/>
            <a:ext cx="2832827" cy="623248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200" b="1" dirty="0">
                <a:solidFill>
                  <a:srgbClr val="002060"/>
                </a:solidFill>
              </a:rPr>
              <a:t>Database System Concepts, 7</a:t>
            </a:r>
            <a:r>
              <a:rPr lang="en-US" altLang="en-US" sz="1200" b="1" baseline="30000" dirty="0">
                <a:solidFill>
                  <a:srgbClr val="002060"/>
                </a:solidFill>
              </a:rPr>
              <a:t>th</a:t>
            </a:r>
            <a:r>
              <a:rPr lang="en-US" altLang="en-US" sz="1200" b="1" dirty="0">
                <a:solidFill>
                  <a:srgbClr val="002060"/>
                </a:solidFill>
              </a:rPr>
              <a:t> Ed</a:t>
            </a:r>
            <a:r>
              <a:rPr lang="en-US" altLang="en-US" sz="1200" dirty="0">
                <a:solidFill>
                  <a:srgbClr val="002060"/>
                </a:solidFill>
              </a:rPr>
              <a:t>.</a:t>
            </a:r>
          </a:p>
          <a:p>
            <a:pPr algn="ctr">
              <a:spcBef>
                <a:spcPct val="50000"/>
              </a:spcBef>
              <a:defRPr/>
            </a:pPr>
            <a:r>
              <a:rPr lang="en-US" altLang="en-US" sz="900" b="1" dirty="0">
                <a:solidFill>
                  <a:srgbClr val="002060"/>
                </a:solidFill>
              </a:rPr>
              <a:t>©Silberschatz, Korth and Sudarshan</a:t>
            </a:r>
            <a:br>
              <a:rPr lang="en-US" altLang="en-US" sz="900" b="1" dirty="0">
                <a:solidFill>
                  <a:srgbClr val="002060"/>
                </a:solidFill>
              </a:rPr>
            </a:br>
            <a:r>
              <a:rPr lang="en-US" altLang="en-US" sz="900" b="1" dirty="0">
                <a:solidFill>
                  <a:srgbClr val="002060"/>
                </a:solidFill>
              </a:rPr>
              <a:t>See </a:t>
            </a:r>
            <a:r>
              <a:rPr lang="en-US" altLang="en-US" sz="900" b="1" dirty="0">
                <a:solidFill>
                  <a:srgbClr val="002060"/>
                </a:solidFill>
                <a:hlinkClick r:id="rId2"/>
              </a:rPr>
              <a:t>www.db-book.com</a:t>
            </a:r>
            <a:r>
              <a:rPr lang="en-US" altLang="en-US" sz="900" b="1" dirty="0">
                <a:solidFill>
                  <a:srgbClr val="002060"/>
                </a:solidFill>
              </a:rPr>
              <a:t> for conditions on re-use </a:t>
            </a:r>
          </a:p>
        </p:txBody>
      </p:sp>
      <p:sp>
        <p:nvSpPr>
          <p:cNvPr id="5130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714500"/>
            <a:ext cx="7772400" cy="857250"/>
          </a:xfrm>
        </p:spPr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B4760F52-45E1-4E1D-A744-2F2290DE90CC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xfrm>
            <a:off x="6596063" y="4663679"/>
            <a:ext cx="1905000" cy="342900"/>
          </a:xfrm>
        </p:spPr>
        <p:txBody>
          <a:bodyPr/>
          <a:lstStyle>
            <a:lvl1pPr>
              <a:defRPr>
                <a:solidFill>
                  <a:srgbClr val="578963"/>
                </a:solidFill>
              </a:defRPr>
            </a:lvl1pPr>
          </a:lstStyle>
          <a:p>
            <a:pPr>
              <a:defRPr/>
            </a:pPr>
            <a:fld id="{3B69BB99-A72A-4470-971F-83530C443C9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pic>
        <p:nvPicPr>
          <p:cNvPr id="9" name="Picture 8" descr="Cover-6Ed"/>
          <p:cNvPicPr>
            <a:picLocks noChangeAspect="1" noChangeArrowheads="1"/>
          </p:cNvPicPr>
          <p:nvPr userDrawn="1"/>
        </p:nvPicPr>
        <p:blipFill>
          <a:blip r:embed="rId3"/>
          <a:stretch>
            <a:fillRect/>
          </a:stretch>
        </p:blipFill>
        <p:spPr bwMode="auto">
          <a:xfrm>
            <a:off x="13859" y="0"/>
            <a:ext cx="1331269" cy="127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223632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8351" y="820342"/>
            <a:ext cx="7707313" cy="3677840"/>
          </a:xfrm>
        </p:spPr>
        <p:txBody>
          <a:bodyPr/>
          <a:lstStyle>
            <a:lvl1pPr marL="257175" indent="-257175">
              <a:buSzPct val="110000"/>
              <a:buFont typeface="Wingdings" panose="05000000000000000000" pitchFamily="2" charset="2"/>
              <a:buChar char="§"/>
              <a:defRPr sz="1275"/>
            </a:lvl1pPr>
            <a:lvl2pPr marL="557213" indent="-214313">
              <a:buSzPct val="110000"/>
              <a:buFont typeface="Arial" panose="020B0604020202020204" pitchFamily="34" charset="0"/>
              <a:buChar char="•"/>
              <a:defRPr sz="1275"/>
            </a:lvl2pPr>
            <a:lvl3pPr marL="814388" indent="-171450">
              <a:buFont typeface="Wingdings" panose="05000000000000000000" pitchFamily="2" charset="2"/>
              <a:buChar char="§"/>
              <a:defRPr sz="1275"/>
            </a:lvl3pPr>
            <a:lvl4pPr marL="1071563" indent="-171450">
              <a:buFont typeface="Arial" panose="020B0604020202020204" pitchFamily="34" charset="0"/>
              <a:buChar char="•"/>
              <a:defRPr sz="1275"/>
            </a:lvl4pPr>
            <a:lvl5pPr marL="1328738" indent="-171450">
              <a:buFont typeface="Wingdings" panose="05000000000000000000" pitchFamily="2" charset="2"/>
              <a:buChar char="§"/>
              <a:defRPr sz="1275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557310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emf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19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2.xml"/><Relationship Id="rId10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Relationship Id="rId14" Type="http://schemas.openxmlformats.org/officeDocument/2006/relationships/image" Target="../media/image2.jpe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31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29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4" Type="http://schemas.openxmlformats.org/officeDocument/2006/relationships/image" Target="../media/image2.jpe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9.xml"/><Relationship Id="rId13" Type="http://schemas.openxmlformats.org/officeDocument/2006/relationships/slideLayout" Target="../slideLayouts/slideLayout44.xml"/><Relationship Id="rId3" Type="http://schemas.openxmlformats.org/officeDocument/2006/relationships/slideLayout" Target="../slideLayouts/slideLayout34.xml"/><Relationship Id="rId7" Type="http://schemas.openxmlformats.org/officeDocument/2006/relationships/slideLayout" Target="../slideLayouts/slideLayout38.xml"/><Relationship Id="rId12" Type="http://schemas.openxmlformats.org/officeDocument/2006/relationships/slideLayout" Target="../slideLayouts/slideLayout43.xml"/><Relationship Id="rId2" Type="http://schemas.openxmlformats.org/officeDocument/2006/relationships/slideLayout" Target="../slideLayouts/slideLayout33.xml"/><Relationship Id="rId1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7.xml"/><Relationship Id="rId11" Type="http://schemas.openxmlformats.org/officeDocument/2006/relationships/slideLayout" Target="../slideLayouts/slideLayout42.xml"/><Relationship Id="rId5" Type="http://schemas.openxmlformats.org/officeDocument/2006/relationships/slideLayout" Target="../slideLayouts/slideLayout36.xml"/><Relationship Id="rId15" Type="http://schemas.openxmlformats.org/officeDocument/2006/relationships/image" Target="../media/image2.jpeg"/><Relationship Id="rId10" Type="http://schemas.openxmlformats.org/officeDocument/2006/relationships/slideLayout" Target="../slideLayouts/slideLayout41.xml"/><Relationship Id="rId4" Type="http://schemas.openxmlformats.org/officeDocument/2006/relationships/slideLayout" Target="../slideLayouts/slideLayout35.xml"/><Relationship Id="rId9" Type="http://schemas.openxmlformats.org/officeDocument/2006/relationships/slideLayout" Target="../slideLayouts/slideLayout40.xml"/><Relationship Id="rId1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5" Type="http://schemas.openxmlformats.org/officeDocument/2006/relationships/slideLayout" Target="../slideLayouts/slideLayout49.xml"/><Relationship Id="rId10" Type="http://schemas.openxmlformats.org/officeDocument/2006/relationships/image" Target="../media/image1.emf"/><Relationship Id="rId4" Type="http://schemas.openxmlformats.org/officeDocument/2006/relationships/slideLayout" Target="../slideLayouts/slideLayout48.xml"/><Relationship Id="rId9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0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55.xml"/><Relationship Id="rId7" Type="http://schemas.openxmlformats.org/officeDocument/2006/relationships/slideLayout" Target="../slideLayouts/slideLayout59.xml"/><Relationship Id="rId12" Type="http://schemas.openxmlformats.org/officeDocument/2006/relationships/slideLayout" Target="../slideLayouts/slideLayout64.xml"/><Relationship Id="rId2" Type="http://schemas.openxmlformats.org/officeDocument/2006/relationships/slideLayout" Target="../slideLayouts/slideLayout54.xml"/><Relationship Id="rId1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8.xml"/><Relationship Id="rId11" Type="http://schemas.openxmlformats.org/officeDocument/2006/relationships/slideLayout" Target="../slideLayouts/slideLayout63.xml"/><Relationship Id="rId5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62.xml"/><Relationship Id="rId4" Type="http://schemas.openxmlformats.org/officeDocument/2006/relationships/slideLayout" Target="../slideLayouts/slideLayout56.xml"/><Relationship Id="rId9" Type="http://schemas.openxmlformats.org/officeDocument/2006/relationships/slideLayout" Target="../slideLayouts/slideLayout61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rrowheads="1"/>
          </p:cNvSpPr>
          <p:nvPr userDrawn="1"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sp>
        <p:nvSpPr>
          <p:cNvPr id="9" name="TextBox 11"/>
          <p:cNvSpPr txBox="1">
            <a:spLocks noChangeArrowheads="1"/>
          </p:cNvSpPr>
          <p:nvPr userDrawn="1"/>
        </p:nvSpPr>
        <p:spPr bwMode="auto">
          <a:xfrm>
            <a:off x="255588" y="4695825"/>
            <a:ext cx="6781800" cy="392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0EE15EB3-3077-C740-8089-CCA1B2033312}" type="slidenum">
              <a:rPr lang="en-US" altLang="en-US" sz="1050" b="1">
                <a:solidFill>
                  <a:schemeClr val="bg1"/>
                </a:solidFill>
              </a:rPr>
              <a:pPr/>
              <a:t>‹#›</a:t>
            </a:fld>
            <a:r>
              <a:rPr lang="en-US" altLang="en-US" sz="1050" b="1" dirty="0">
                <a:solidFill>
                  <a:schemeClr val="bg1"/>
                </a:solidFill>
              </a:rPr>
              <a:t> </a:t>
            </a:r>
            <a:r>
              <a:rPr lang="en-US" altLang="en-US" sz="1050" dirty="0">
                <a:solidFill>
                  <a:schemeClr val="bg1"/>
                </a:solidFill>
              </a:rPr>
              <a:t>|</a:t>
            </a:r>
            <a:r>
              <a:rPr lang="en-US" altLang="en-US" sz="1050" b="1" dirty="0">
                <a:solidFill>
                  <a:schemeClr val="bg1"/>
                </a:solidFill>
              </a:rPr>
              <a:t> Introduction to Databases (F24): </a:t>
            </a:r>
            <a:r>
              <a:rPr lang="en-US" altLang="en-US" sz="1050" i="1" dirty="0">
                <a:solidFill>
                  <a:schemeClr val="bg1"/>
                </a:solidFill>
              </a:rPr>
              <a:t>Lecture 3 – ER(2), Relational(2), SQL (2)</a:t>
            </a:r>
            <a:br>
              <a:rPr lang="en-US" altLang="en-US" sz="1050" i="1" baseline="0" dirty="0">
                <a:solidFill>
                  <a:schemeClr val="bg1"/>
                </a:solidFill>
              </a:rPr>
            </a:br>
            <a:r>
              <a:rPr lang="de-DE" altLang="en-US" sz="900" i="1" dirty="0">
                <a:solidFill>
                  <a:schemeClr val="bg1"/>
                </a:solidFill>
              </a:rPr>
              <a:t>© Donald F. Ferguson, 2024</a:t>
            </a:r>
            <a:endParaRPr lang="en-US" altLang="en-US" sz="900" i="1" dirty="0">
              <a:solidFill>
                <a:schemeClr val="bg1"/>
              </a:solidFill>
            </a:endParaRPr>
          </a:p>
        </p:txBody>
      </p:sp>
      <p:pic>
        <p:nvPicPr>
          <p:cNvPr id="12" name="Picture 10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tangle 13"/>
          <p:cNvSpPr>
            <a:spLocks noChangeArrowheads="1"/>
          </p:cNvSpPr>
          <p:nvPr userDrawn="1"/>
        </p:nvSpPr>
        <p:spPr bwMode="auto">
          <a:xfrm>
            <a:off x="0" y="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93469" r:id="rId1"/>
    <p:sldLayoutId id="2147493474" r:id="rId2"/>
    <p:sldLayoutId id="2147493586" r:id="rId3"/>
    <p:sldLayoutId id="2147493478" r:id="rId4"/>
    <p:sldLayoutId id="2147493475" r:id="rId5"/>
    <p:sldLayoutId id="2147493476" r:id="rId6"/>
    <p:sldLayoutId id="2147493477" r:id="rId7"/>
  </p:sldLayoutIdLst>
  <p:txStyles>
    <p:titleStyle>
      <a:lvl1pPr algn="ctr" defTabSz="457200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-128"/>
          <a:cs typeface="+mj-cs"/>
        </a:defRPr>
      </a:lvl1pPr>
      <a:lvl2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2pPr>
      <a:lvl3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3pPr>
      <a:lvl4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4pPr>
      <a:lvl5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9pPr>
    </p:titleStyle>
    <p:bodyStyle>
      <a:lvl1pPr marL="342900" indent="-342900" algn="l" defTabSz="457200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charset="-128"/>
          <a:cs typeface="+mn-cs"/>
        </a:defRPr>
      </a:lvl1pPr>
      <a:lvl2pPr marL="742950" indent="-285750" algn="l" defTabSz="457200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ＭＳ Ｐゴシック" charset="-128"/>
          <a:cs typeface="+mn-cs"/>
        </a:defRPr>
      </a:lvl2pPr>
      <a:lvl3pPr marL="11430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charset="-128"/>
          <a:cs typeface="+mn-cs"/>
        </a:defRPr>
      </a:lvl3pPr>
      <a:lvl4pPr marL="16002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4pPr>
      <a:lvl5pPr marL="20574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56112478-D9B7-4D0D-ADE5-62D5EFAAFBB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773085" y="820342"/>
            <a:ext cx="7702579" cy="36778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512003" name="Rectangle 3">
            <a:extLst>
              <a:ext uri="{FF2B5EF4-FFF2-40B4-BE49-F238E27FC236}">
                <a16:creationId xmlns:a16="http://schemas.microsoft.com/office/drawing/2014/main" id="{D2EB5033-CF44-472B-B77D-FAA18581E631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4800600"/>
            <a:ext cx="19050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050">
                <a:solidFill>
                  <a:srgbClr val="002060"/>
                </a:solidFill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8BECA7E0-09BC-41D3-BD93-B7E81A2ACCB7}" type="slidenum">
              <a:rPr lang="en-US" altLang="en-US" smtClean="0"/>
              <a:pPr>
                <a:defRPr/>
              </a:pPr>
              <a:t>‹#›</a:t>
            </a:fld>
            <a:endParaRPr lang="en-US" altLang="en-US" dirty="0"/>
          </a:p>
        </p:txBody>
      </p:sp>
      <p:sp>
        <p:nvSpPr>
          <p:cNvPr id="1028" name="Text Box 4">
            <a:extLst>
              <a:ext uri="{FF2B5EF4-FFF2-40B4-BE49-F238E27FC236}">
                <a16:creationId xmlns:a16="http://schemas.microsoft.com/office/drawing/2014/main" id="{D0CFC8B2-2C6C-4CA4-9AFC-14298F0DD4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25878" y="4960144"/>
            <a:ext cx="1854995" cy="207749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750" b="1" dirty="0">
                <a:solidFill>
                  <a:srgbClr val="002060"/>
                </a:solidFill>
              </a:rPr>
              <a:t>©Silberschatz, Korth and Sudarshan</a:t>
            </a:r>
          </a:p>
        </p:txBody>
      </p:sp>
      <p:sp>
        <p:nvSpPr>
          <p:cNvPr id="512005" name="Text Box 5">
            <a:extLst>
              <a:ext uri="{FF2B5EF4-FFF2-40B4-BE49-F238E27FC236}">
                <a16:creationId xmlns:a16="http://schemas.microsoft.com/office/drawing/2014/main" id="{ED25C836-0663-424A-84A7-5AB80342286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12847" y="4960144"/>
            <a:ext cx="381835" cy="2077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750" b="1" dirty="0">
                <a:solidFill>
                  <a:srgbClr val="002060"/>
                </a:solidFill>
              </a:rPr>
              <a:t>2.</a:t>
            </a:r>
            <a:fld id="{669DE52E-05EC-4487-BE79-3F9A6A9F8797}" type="slidenum">
              <a:rPr lang="en-US" altLang="en-US" sz="750" b="1" smtClean="0">
                <a:solidFill>
                  <a:srgbClr val="002060"/>
                </a:solidFill>
              </a:rPr>
              <a:pPr algn="ctr">
                <a:spcBef>
                  <a:spcPct val="50000"/>
                </a:spcBef>
                <a:defRPr/>
              </a:pPr>
              <a:t>‹#›</a:t>
            </a:fld>
            <a:endParaRPr lang="en-US" altLang="en-US" sz="750" b="1" dirty="0">
              <a:solidFill>
                <a:srgbClr val="002060"/>
              </a:solidFill>
            </a:endParaRPr>
          </a:p>
        </p:txBody>
      </p:sp>
      <p:sp>
        <p:nvSpPr>
          <p:cNvPr id="512006" name="Rectangle 6">
            <a:extLst>
              <a:ext uri="{FF2B5EF4-FFF2-40B4-BE49-F238E27FC236}">
                <a16:creationId xmlns:a16="http://schemas.microsoft.com/office/drawing/2014/main" id="{BFAC4B4C-D3C2-4A14-871E-CC7D45F0769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768350" y="88106"/>
            <a:ext cx="8077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31" name="Text Box 7">
            <a:extLst>
              <a:ext uri="{FF2B5EF4-FFF2-40B4-BE49-F238E27FC236}">
                <a16:creationId xmlns:a16="http://schemas.microsoft.com/office/drawing/2014/main" id="{5472E9A1-C06F-4393-872E-7F8100F916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960144"/>
            <a:ext cx="1996059" cy="207749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sz="750" b="1" dirty="0">
                <a:solidFill>
                  <a:srgbClr val="002060"/>
                </a:solidFill>
              </a:rPr>
              <a:t>Database System Concepts - 7</a:t>
            </a:r>
            <a:r>
              <a:rPr lang="en-US" sz="750" b="1" baseline="30000" dirty="0">
                <a:solidFill>
                  <a:srgbClr val="002060"/>
                </a:solidFill>
              </a:rPr>
              <a:t>th</a:t>
            </a:r>
            <a:r>
              <a:rPr lang="en-US" sz="750" b="1" dirty="0">
                <a:solidFill>
                  <a:srgbClr val="002060"/>
                </a:solidFill>
              </a:rPr>
              <a:t> Edition</a:t>
            </a:r>
          </a:p>
        </p:txBody>
      </p:sp>
      <p:sp>
        <p:nvSpPr>
          <p:cNvPr id="1032" name="Freeform 8">
            <a:extLst>
              <a:ext uri="{FF2B5EF4-FFF2-40B4-BE49-F238E27FC236}">
                <a16:creationId xmlns:a16="http://schemas.microsoft.com/office/drawing/2014/main" id="{0362D880-06BD-4D02-876C-3226AC8E6F10}"/>
              </a:ext>
            </a:extLst>
          </p:cNvPr>
          <p:cNvSpPr>
            <a:spLocks/>
          </p:cNvSpPr>
          <p:nvPr/>
        </p:nvSpPr>
        <p:spPr bwMode="auto">
          <a:xfrm>
            <a:off x="8916988" y="4083844"/>
            <a:ext cx="227012" cy="35719"/>
          </a:xfrm>
          <a:custGeom>
            <a:avLst/>
            <a:gdLst>
              <a:gd name="T0" fmla="*/ 0 w 285"/>
              <a:gd name="T1" fmla="*/ 2147483646 h 61"/>
              <a:gd name="T2" fmla="*/ 2147483646 w 285"/>
              <a:gd name="T3" fmla="*/ 2147483646 h 61"/>
              <a:gd name="T4" fmla="*/ 2147483646 w 285"/>
              <a:gd name="T5" fmla="*/ 2147483646 h 61"/>
              <a:gd name="T6" fmla="*/ 2147483646 w 285"/>
              <a:gd name="T7" fmla="*/ 2147483646 h 61"/>
              <a:gd name="T8" fmla="*/ 2147483646 w 285"/>
              <a:gd name="T9" fmla="*/ 2147483646 h 61"/>
              <a:gd name="T10" fmla="*/ 2147483646 w 285"/>
              <a:gd name="T11" fmla="*/ 2147483646 h 61"/>
              <a:gd name="T12" fmla="*/ 2147483646 w 285"/>
              <a:gd name="T13" fmla="*/ 2147483646 h 61"/>
              <a:gd name="T14" fmla="*/ 2147483646 w 285"/>
              <a:gd name="T15" fmla="*/ 2147483646 h 61"/>
              <a:gd name="T16" fmla="*/ 2147483646 w 285"/>
              <a:gd name="T17" fmla="*/ 0 h 61"/>
              <a:gd name="T18" fmla="*/ 2147483646 w 285"/>
              <a:gd name="T19" fmla="*/ 0 h 61"/>
              <a:gd name="T20" fmla="*/ 2147483646 w 285"/>
              <a:gd name="T21" fmla="*/ 0 h 61"/>
              <a:gd name="T22" fmla="*/ 2147483646 w 285"/>
              <a:gd name="T23" fmla="*/ 0 h 61"/>
              <a:gd name="T24" fmla="*/ 2147483646 w 285"/>
              <a:gd name="T25" fmla="*/ 2147483646 h 61"/>
              <a:gd name="T26" fmla="*/ 2147483646 w 285"/>
              <a:gd name="T27" fmla="*/ 2147483646 h 61"/>
              <a:gd name="T28" fmla="*/ 2147483646 w 285"/>
              <a:gd name="T29" fmla="*/ 2147483646 h 61"/>
              <a:gd name="T30" fmla="*/ 2147483646 w 285"/>
              <a:gd name="T31" fmla="*/ 2147483646 h 61"/>
              <a:gd name="T32" fmla="*/ 2147483646 w 285"/>
              <a:gd name="T33" fmla="*/ 2147483646 h 61"/>
              <a:gd name="T34" fmla="*/ 2147483646 w 285"/>
              <a:gd name="T35" fmla="*/ 2147483646 h 61"/>
              <a:gd name="T36" fmla="*/ 2147483646 w 285"/>
              <a:gd name="T37" fmla="*/ 2147483646 h 61"/>
              <a:gd name="T38" fmla="*/ 2147483646 w 285"/>
              <a:gd name="T39" fmla="*/ 2147483646 h 61"/>
              <a:gd name="T40" fmla="*/ 2147483646 w 285"/>
              <a:gd name="T41" fmla="*/ 2147483646 h 61"/>
              <a:gd name="T42" fmla="*/ 2147483646 w 285"/>
              <a:gd name="T43" fmla="*/ 2147483646 h 61"/>
              <a:gd name="T44" fmla="*/ 2147483646 w 285"/>
              <a:gd name="T45" fmla="*/ 2147483646 h 61"/>
              <a:gd name="T46" fmla="*/ 2147483646 w 285"/>
              <a:gd name="T47" fmla="*/ 2147483646 h 61"/>
              <a:gd name="T48" fmla="*/ 2147483646 w 285"/>
              <a:gd name="T49" fmla="*/ 2147483646 h 61"/>
              <a:gd name="T50" fmla="*/ 2147483646 w 285"/>
              <a:gd name="T51" fmla="*/ 2147483646 h 61"/>
              <a:gd name="T52" fmla="*/ 2147483646 w 285"/>
              <a:gd name="T53" fmla="*/ 2147483646 h 61"/>
              <a:gd name="T54" fmla="*/ 2147483646 w 285"/>
              <a:gd name="T55" fmla="*/ 2147483646 h 61"/>
              <a:gd name="T56" fmla="*/ 2147483646 w 285"/>
              <a:gd name="T57" fmla="*/ 2147483646 h 61"/>
              <a:gd name="T58" fmla="*/ 2147483646 w 285"/>
              <a:gd name="T59" fmla="*/ 2147483646 h 61"/>
              <a:gd name="T60" fmla="*/ 2147483646 w 285"/>
              <a:gd name="T61" fmla="*/ 2147483646 h 61"/>
              <a:gd name="T62" fmla="*/ 2147483646 w 285"/>
              <a:gd name="T63" fmla="*/ 2147483646 h 61"/>
              <a:gd name="T64" fmla="*/ 2147483646 w 285"/>
              <a:gd name="T65" fmla="*/ 2147483646 h 61"/>
              <a:gd name="T66" fmla="*/ 2147483646 w 285"/>
              <a:gd name="T67" fmla="*/ 2147483646 h 61"/>
              <a:gd name="T68" fmla="*/ 2147483646 w 285"/>
              <a:gd name="T69" fmla="*/ 2147483646 h 61"/>
              <a:gd name="T70" fmla="*/ 2147483646 w 285"/>
              <a:gd name="T71" fmla="*/ 2147483646 h 61"/>
              <a:gd name="T72" fmla="*/ 2147483646 w 285"/>
              <a:gd name="T73" fmla="*/ 2147483646 h 61"/>
              <a:gd name="T74" fmla="*/ 2147483646 w 285"/>
              <a:gd name="T75" fmla="*/ 2147483646 h 61"/>
              <a:gd name="T76" fmla="*/ 2147483646 w 285"/>
              <a:gd name="T77" fmla="*/ 2147483646 h 61"/>
              <a:gd name="T78" fmla="*/ 2147483646 w 285"/>
              <a:gd name="T79" fmla="*/ 2147483646 h 61"/>
              <a:gd name="T80" fmla="*/ 2147483646 w 285"/>
              <a:gd name="T81" fmla="*/ 2147483646 h 61"/>
              <a:gd name="T82" fmla="*/ 2147483646 w 285"/>
              <a:gd name="T83" fmla="*/ 2147483646 h 61"/>
              <a:gd name="T84" fmla="*/ 2147483646 w 285"/>
              <a:gd name="T85" fmla="*/ 2147483646 h 61"/>
              <a:gd name="T86" fmla="*/ 2147483646 w 285"/>
              <a:gd name="T87" fmla="*/ 2147483646 h 61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285" h="61">
                <a:moveTo>
                  <a:pt x="2" y="61"/>
                </a:moveTo>
                <a:lnTo>
                  <a:pt x="0" y="59"/>
                </a:lnTo>
                <a:lnTo>
                  <a:pt x="0" y="55"/>
                </a:lnTo>
                <a:lnTo>
                  <a:pt x="2" y="48"/>
                </a:lnTo>
                <a:lnTo>
                  <a:pt x="5" y="40"/>
                </a:lnTo>
                <a:lnTo>
                  <a:pt x="9" y="34"/>
                </a:lnTo>
                <a:lnTo>
                  <a:pt x="13" y="31"/>
                </a:lnTo>
                <a:lnTo>
                  <a:pt x="17" y="25"/>
                </a:lnTo>
                <a:lnTo>
                  <a:pt x="24" y="21"/>
                </a:lnTo>
                <a:lnTo>
                  <a:pt x="30" y="17"/>
                </a:lnTo>
                <a:lnTo>
                  <a:pt x="40" y="13"/>
                </a:lnTo>
                <a:lnTo>
                  <a:pt x="45" y="10"/>
                </a:lnTo>
                <a:lnTo>
                  <a:pt x="51" y="8"/>
                </a:lnTo>
                <a:lnTo>
                  <a:pt x="57" y="6"/>
                </a:lnTo>
                <a:lnTo>
                  <a:pt x="64" y="6"/>
                </a:lnTo>
                <a:lnTo>
                  <a:pt x="70" y="2"/>
                </a:lnTo>
                <a:lnTo>
                  <a:pt x="78" y="2"/>
                </a:lnTo>
                <a:lnTo>
                  <a:pt x="85" y="0"/>
                </a:lnTo>
                <a:lnTo>
                  <a:pt x="93" y="0"/>
                </a:lnTo>
                <a:lnTo>
                  <a:pt x="100" y="0"/>
                </a:lnTo>
                <a:lnTo>
                  <a:pt x="110" y="0"/>
                </a:lnTo>
                <a:lnTo>
                  <a:pt x="118" y="0"/>
                </a:lnTo>
                <a:lnTo>
                  <a:pt x="129" y="0"/>
                </a:lnTo>
                <a:lnTo>
                  <a:pt x="137" y="0"/>
                </a:lnTo>
                <a:lnTo>
                  <a:pt x="146" y="2"/>
                </a:lnTo>
                <a:lnTo>
                  <a:pt x="154" y="2"/>
                </a:lnTo>
                <a:lnTo>
                  <a:pt x="163" y="4"/>
                </a:lnTo>
                <a:lnTo>
                  <a:pt x="173" y="6"/>
                </a:lnTo>
                <a:lnTo>
                  <a:pt x="182" y="8"/>
                </a:lnTo>
                <a:lnTo>
                  <a:pt x="192" y="8"/>
                </a:lnTo>
                <a:lnTo>
                  <a:pt x="201" y="12"/>
                </a:lnTo>
                <a:lnTo>
                  <a:pt x="209" y="12"/>
                </a:lnTo>
                <a:lnTo>
                  <a:pt x="216" y="13"/>
                </a:lnTo>
                <a:lnTo>
                  <a:pt x="224" y="15"/>
                </a:lnTo>
                <a:lnTo>
                  <a:pt x="234" y="17"/>
                </a:lnTo>
                <a:lnTo>
                  <a:pt x="239" y="19"/>
                </a:lnTo>
                <a:lnTo>
                  <a:pt x="247" y="21"/>
                </a:lnTo>
                <a:lnTo>
                  <a:pt x="254" y="23"/>
                </a:lnTo>
                <a:lnTo>
                  <a:pt x="260" y="25"/>
                </a:lnTo>
                <a:lnTo>
                  <a:pt x="266" y="25"/>
                </a:lnTo>
                <a:lnTo>
                  <a:pt x="270" y="27"/>
                </a:lnTo>
                <a:lnTo>
                  <a:pt x="273" y="27"/>
                </a:lnTo>
                <a:lnTo>
                  <a:pt x="279" y="29"/>
                </a:lnTo>
                <a:lnTo>
                  <a:pt x="283" y="31"/>
                </a:lnTo>
                <a:lnTo>
                  <a:pt x="285" y="32"/>
                </a:lnTo>
                <a:lnTo>
                  <a:pt x="279" y="44"/>
                </a:lnTo>
                <a:lnTo>
                  <a:pt x="277" y="44"/>
                </a:lnTo>
                <a:lnTo>
                  <a:pt x="273" y="42"/>
                </a:lnTo>
                <a:lnTo>
                  <a:pt x="268" y="42"/>
                </a:lnTo>
                <a:lnTo>
                  <a:pt x="260" y="40"/>
                </a:lnTo>
                <a:lnTo>
                  <a:pt x="251" y="38"/>
                </a:lnTo>
                <a:lnTo>
                  <a:pt x="241" y="36"/>
                </a:lnTo>
                <a:lnTo>
                  <a:pt x="235" y="34"/>
                </a:lnTo>
                <a:lnTo>
                  <a:pt x="230" y="34"/>
                </a:lnTo>
                <a:lnTo>
                  <a:pt x="224" y="32"/>
                </a:lnTo>
                <a:lnTo>
                  <a:pt x="218" y="32"/>
                </a:lnTo>
                <a:lnTo>
                  <a:pt x="213" y="31"/>
                </a:lnTo>
                <a:lnTo>
                  <a:pt x="207" y="31"/>
                </a:lnTo>
                <a:lnTo>
                  <a:pt x="201" y="29"/>
                </a:lnTo>
                <a:lnTo>
                  <a:pt x="196" y="29"/>
                </a:lnTo>
                <a:lnTo>
                  <a:pt x="190" y="27"/>
                </a:lnTo>
                <a:lnTo>
                  <a:pt x="182" y="27"/>
                </a:lnTo>
                <a:lnTo>
                  <a:pt x="178" y="25"/>
                </a:lnTo>
                <a:lnTo>
                  <a:pt x="173" y="25"/>
                </a:lnTo>
                <a:lnTo>
                  <a:pt x="167" y="23"/>
                </a:lnTo>
                <a:lnTo>
                  <a:pt x="163" y="23"/>
                </a:lnTo>
                <a:lnTo>
                  <a:pt x="158" y="21"/>
                </a:lnTo>
                <a:lnTo>
                  <a:pt x="154" y="21"/>
                </a:lnTo>
                <a:lnTo>
                  <a:pt x="148" y="19"/>
                </a:lnTo>
                <a:lnTo>
                  <a:pt x="142" y="19"/>
                </a:lnTo>
                <a:lnTo>
                  <a:pt x="144" y="48"/>
                </a:lnTo>
                <a:lnTo>
                  <a:pt x="110" y="15"/>
                </a:lnTo>
                <a:lnTo>
                  <a:pt x="118" y="48"/>
                </a:lnTo>
                <a:lnTo>
                  <a:pt x="83" y="21"/>
                </a:lnTo>
                <a:lnTo>
                  <a:pt x="91" y="48"/>
                </a:lnTo>
                <a:lnTo>
                  <a:pt x="59" y="29"/>
                </a:lnTo>
                <a:lnTo>
                  <a:pt x="57" y="29"/>
                </a:lnTo>
                <a:lnTo>
                  <a:pt x="53" y="31"/>
                </a:lnTo>
                <a:lnTo>
                  <a:pt x="49" y="31"/>
                </a:lnTo>
                <a:lnTo>
                  <a:pt x="43" y="34"/>
                </a:lnTo>
                <a:lnTo>
                  <a:pt x="38" y="36"/>
                </a:lnTo>
                <a:lnTo>
                  <a:pt x="32" y="38"/>
                </a:lnTo>
                <a:lnTo>
                  <a:pt x="26" y="42"/>
                </a:lnTo>
                <a:lnTo>
                  <a:pt x="23" y="44"/>
                </a:lnTo>
                <a:lnTo>
                  <a:pt x="15" y="50"/>
                </a:lnTo>
                <a:lnTo>
                  <a:pt x="7" y="55"/>
                </a:lnTo>
                <a:lnTo>
                  <a:pt x="4" y="59"/>
                </a:lnTo>
                <a:lnTo>
                  <a:pt x="2" y="6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IN"/>
          </a:p>
        </p:txBody>
      </p:sp>
      <p:pic>
        <p:nvPicPr>
          <p:cNvPr id="10" name="Picture 8" descr="Cover-6Ed"/>
          <p:cNvPicPr>
            <a:picLocks noChangeAspect="1" noChangeArrowheads="1"/>
          </p:cNvPicPr>
          <p:nvPr userDrawn="1"/>
        </p:nvPicPr>
        <p:blipFill>
          <a:blip r:embed="rId14"/>
          <a:stretch>
            <a:fillRect/>
          </a:stretch>
        </p:blipFill>
        <p:spPr bwMode="auto">
          <a:xfrm>
            <a:off x="5546" y="1"/>
            <a:ext cx="742012" cy="710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319304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668" r:id="rId1"/>
    <p:sldLayoutId id="2147493669" r:id="rId2"/>
    <p:sldLayoutId id="2147493670" r:id="rId3"/>
    <p:sldLayoutId id="2147493671" r:id="rId4"/>
    <p:sldLayoutId id="2147493672" r:id="rId5"/>
    <p:sldLayoutId id="2147493673" r:id="rId6"/>
    <p:sldLayoutId id="2147493674" r:id="rId7"/>
    <p:sldLayoutId id="2147493675" r:id="rId8"/>
    <p:sldLayoutId id="2147493676" r:id="rId9"/>
    <p:sldLayoutId id="2147493677" r:id="rId10"/>
    <p:sldLayoutId id="2147493678" r:id="rId11"/>
    <p:sldLayoutId id="2147493679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2100" b="1">
          <a:solidFill>
            <a:srgbClr val="002060"/>
          </a:solidFill>
          <a:effectLst>
            <a:outerShdw blurRad="38100" dist="38100" dir="2700000" algn="tl">
              <a:srgbClr val="DDDDDD"/>
            </a:outerShdw>
          </a:effectLst>
          <a:latin typeface="+mj-lt"/>
          <a:ea typeface="MS PGothic" panose="020B0600070205080204" pitchFamily="34" charset="-128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5pPr>
      <a:lvl6pPr marL="3429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6pPr>
      <a:lvl7pPr marL="6858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7pPr>
      <a:lvl8pPr marL="10287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8pPr>
      <a:lvl9pPr marL="13716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9pPr>
    </p:titleStyle>
    <p:bodyStyle>
      <a:lvl1pPr marL="257175" indent="-257175" algn="l" rtl="0" eaLnBrk="0" fontAlgn="base" hangingPunct="0">
        <a:spcBef>
          <a:spcPct val="35000"/>
        </a:spcBef>
        <a:spcAft>
          <a:spcPct val="0"/>
        </a:spcAft>
        <a:buClr>
          <a:srgbClr val="002060"/>
        </a:buClr>
        <a:buSzPct val="100000"/>
        <a:buFont typeface="Monotype Sorts" pitchFamily="-65" charset="2"/>
        <a:buChar char="n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  <a:cs typeface="ＭＳ Ｐゴシック" charset="0"/>
        </a:defRPr>
      </a:lvl1pPr>
      <a:lvl2pPr marL="557213" indent="-214313" algn="l" rtl="0" eaLnBrk="0" fontAlgn="base" hangingPunct="0">
        <a:spcBef>
          <a:spcPct val="35000"/>
        </a:spcBef>
        <a:spcAft>
          <a:spcPct val="0"/>
        </a:spcAft>
        <a:buClr>
          <a:schemeClr val="folHlink"/>
        </a:buClr>
        <a:buSzPct val="95000"/>
        <a:buFont typeface="Monotype Sorts" pitchFamily="-65" charset="2"/>
        <a:buChar char="l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2pPr>
      <a:lvl3pPr marL="814388" indent="-171450" algn="l" rtl="0" eaLnBrk="0" fontAlgn="base" hangingPunct="0">
        <a:spcBef>
          <a:spcPct val="35000"/>
        </a:spcBef>
        <a:spcAft>
          <a:spcPct val="0"/>
        </a:spcAft>
        <a:buClr>
          <a:srgbClr val="33CC33"/>
        </a:buClr>
        <a:buSzPct val="85000"/>
        <a:buFont typeface="Webdings" panose="05030102010509060703" pitchFamily="18" charset="2"/>
        <a:buChar char="4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3pPr>
      <a:lvl4pPr marL="1071563" indent="-17145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Font typeface="Times New Roman" panose="02020603050405020304" pitchFamily="18" charset="0"/>
        <a:buChar char="–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4pPr>
      <a:lvl5pPr marL="13287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5pPr>
      <a:lvl6pPr marL="16716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0145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23574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27003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56112478-D9B7-4D0D-ADE5-62D5EFAAFBB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768351" y="820342"/>
            <a:ext cx="7707313" cy="36778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512003" name="Rectangle 3">
            <a:extLst>
              <a:ext uri="{FF2B5EF4-FFF2-40B4-BE49-F238E27FC236}">
                <a16:creationId xmlns:a16="http://schemas.microsoft.com/office/drawing/2014/main" id="{D2EB5033-CF44-472B-B77D-FAA18581E631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4800600"/>
            <a:ext cx="19050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050">
                <a:solidFill>
                  <a:srgbClr val="002060"/>
                </a:solidFill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8BECA7E0-09BC-41D3-BD93-B7E81A2ACCB7}" type="slidenum">
              <a:rPr lang="en-US" altLang="en-US" smtClean="0"/>
              <a:pPr>
                <a:defRPr/>
              </a:pPr>
              <a:t>‹#›</a:t>
            </a:fld>
            <a:endParaRPr lang="en-US" altLang="en-US" dirty="0"/>
          </a:p>
        </p:txBody>
      </p:sp>
      <p:sp>
        <p:nvSpPr>
          <p:cNvPr id="1028" name="Text Box 4">
            <a:extLst>
              <a:ext uri="{FF2B5EF4-FFF2-40B4-BE49-F238E27FC236}">
                <a16:creationId xmlns:a16="http://schemas.microsoft.com/office/drawing/2014/main" id="{D0CFC8B2-2C6C-4CA4-9AFC-14298F0DD4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25878" y="4960144"/>
            <a:ext cx="1854995" cy="207749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750" b="1" dirty="0">
                <a:solidFill>
                  <a:srgbClr val="002060"/>
                </a:solidFill>
              </a:rPr>
              <a:t>©Silberschatz, Korth and Sudarshan</a:t>
            </a:r>
          </a:p>
        </p:txBody>
      </p:sp>
      <p:sp>
        <p:nvSpPr>
          <p:cNvPr id="512005" name="Text Box 5">
            <a:extLst>
              <a:ext uri="{FF2B5EF4-FFF2-40B4-BE49-F238E27FC236}">
                <a16:creationId xmlns:a16="http://schemas.microsoft.com/office/drawing/2014/main" id="{ED25C836-0663-424A-84A7-5AB80342286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12846" y="4960144"/>
            <a:ext cx="381835" cy="2077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750" b="1" dirty="0">
                <a:solidFill>
                  <a:srgbClr val="002060"/>
                </a:solidFill>
              </a:rPr>
              <a:t>3.</a:t>
            </a:r>
            <a:fld id="{669DE52E-05EC-4487-BE79-3F9A6A9F8797}" type="slidenum">
              <a:rPr lang="en-US" altLang="en-US" sz="750" b="1" smtClean="0">
                <a:solidFill>
                  <a:srgbClr val="002060"/>
                </a:solidFill>
              </a:rPr>
              <a:pPr algn="ctr">
                <a:spcBef>
                  <a:spcPct val="50000"/>
                </a:spcBef>
                <a:defRPr/>
              </a:pPr>
              <a:t>‹#›</a:t>
            </a:fld>
            <a:endParaRPr lang="en-US" altLang="en-US" sz="750" b="1" dirty="0">
              <a:solidFill>
                <a:srgbClr val="002060"/>
              </a:solidFill>
            </a:endParaRPr>
          </a:p>
        </p:txBody>
      </p:sp>
      <p:sp>
        <p:nvSpPr>
          <p:cNvPr id="512006" name="Rectangle 6">
            <a:extLst>
              <a:ext uri="{FF2B5EF4-FFF2-40B4-BE49-F238E27FC236}">
                <a16:creationId xmlns:a16="http://schemas.microsoft.com/office/drawing/2014/main" id="{BFAC4B4C-D3C2-4A14-871E-CC7D45F0769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768350" y="88106"/>
            <a:ext cx="8077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31" name="Text Box 7">
            <a:extLst>
              <a:ext uri="{FF2B5EF4-FFF2-40B4-BE49-F238E27FC236}">
                <a16:creationId xmlns:a16="http://schemas.microsoft.com/office/drawing/2014/main" id="{5472E9A1-C06F-4393-872E-7F8100F916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960144"/>
            <a:ext cx="1996059" cy="207749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sz="750" b="1" dirty="0">
                <a:solidFill>
                  <a:srgbClr val="002060"/>
                </a:solidFill>
              </a:rPr>
              <a:t>Database System Concepts - 7</a:t>
            </a:r>
            <a:r>
              <a:rPr lang="en-US" sz="750" b="1" baseline="30000" dirty="0">
                <a:solidFill>
                  <a:srgbClr val="002060"/>
                </a:solidFill>
              </a:rPr>
              <a:t>th</a:t>
            </a:r>
            <a:r>
              <a:rPr lang="en-US" sz="750" b="1" dirty="0">
                <a:solidFill>
                  <a:srgbClr val="002060"/>
                </a:solidFill>
              </a:rPr>
              <a:t> Edition</a:t>
            </a:r>
          </a:p>
        </p:txBody>
      </p:sp>
      <p:sp>
        <p:nvSpPr>
          <p:cNvPr id="1032" name="Freeform 8">
            <a:extLst>
              <a:ext uri="{FF2B5EF4-FFF2-40B4-BE49-F238E27FC236}">
                <a16:creationId xmlns:a16="http://schemas.microsoft.com/office/drawing/2014/main" id="{0362D880-06BD-4D02-876C-3226AC8E6F10}"/>
              </a:ext>
            </a:extLst>
          </p:cNvPr>
          <p:cNvSpPr>
            <a:spLocks/>
          </p:cNvSpPr>
          <p:nvPr/>
        </p:nvSpPr>
        <p:spPr bwMode="auto">
          <a:xfrm>
            <a:off x="8916988" y="4083844"/>
            <a:ext cx="227012" cy="35719"/>
          </a:xfrm>
          <a:custGeom>
            <a:avLst/>
            <a:gdLst>
              <a:gd name="T0" fmla="*/ 0 w 285"/>
              <a:gd name="T1" fmla="*/ 2147483646 h 61"/>
              <a:gd name="T2" fmla="*/ 2147483646 w 285"/>
              <a:gd name="T3" fmla="*/ 2147483646 h 61"/>
              <a:gd name="T4" fmla="*/ 2147483646 w 285"/>
              <a:gd name="T5" fmla="*/ 2147483646 h 61"/>
              <a:gd name="T6" fmla="*/ 2147483646 w 285"/>
              <a:gd name="T7" fmla="*/ 2147483646 h 61"/>
              <a:gd name="T8" fmla="*/ 2147483646 w 285"/>
              <a:gd name="T9" fmla="*/ 2147483646 h 61"/>
              <a:gd name="T10" fmla="*/ 2147483646 w 285"/>
              <a:gd name="T11" fmla="*/ 2147483646 h 61"/>
              <a:gd name="T12" fmla="*/ 2147483646 w 285"/>
              <a:gd name="T13" fmla="*/ 2147483646 h 61"/>
              <a:gd name="T14" fmla="*/ 2147483646 w 285"/>
              <a:gd name="T15" fmla="*/ 2147483646 h 61"/>
              <a:gd name="T16" fmla="*/ 2147483646 w 285"/>
              <a:gd name="T17" fmla="*/ 0 h 61"/>
              <a:gd name="T18" fmla="*/ 2147483646 w 285"/>
              <a:gd name="T19" fmla="*/ 0 h 61"/>
              <a:gd name="T20" fmla="*/ 2147483646 w 285"/>
              <a:gd name="T21" fmla="*/ 0 h 61"/>
              <a:gd name="T22" fmla="*/ 2147483646 w 285"/>
              <a:gd name="T23" fmla="*/ 0 h 61"/>
              <a:gd name="T24" fmla="*/ 2147483646 w 285"/>
              <a:gd name="T25" fmla="*/ 2147483646 h 61"/>
              <a:gd name="T26" fmla="*/ 2147483646 w 285"/>
              <a:gd name="T27" fmla="*/ 2147483646 h 61"/>
              <a:gd name="T28" fmla="*/ 2147483646 w 285"/>
              <a:gd name="T29" fmla="*/ 2147483646 h 61"/>
              <a:gd name="T30" fmla="*/ 2147483646 w 285"/>
              <a:gd name="T31" fmla="*/ 2147483646 h 61"/>
              <a:gd name="T32" fmla="*/ 2147483646 w 285"/>
              <a:gd name="T33" fmla="*/ 2147483646 h 61"/>
              <a:gd name="T34" fmla="*/ 2147483646 w 285"/>
              <a:gd name="T35" fmla="*/ 2147483646 h 61"/>
              <a:gd name="T36" fmla="*/ 2147483646 w 285"/>
              <a:gd name="T37" fmla="*/ 2147483646 h 61"/>
              <a:gd name="T38" fmla="*/ 2147483646 w 285"/>
              <a:gd name="T39" fmla="*/ 2147483646 h 61"/>
              <a:gd name="T40" fmla="*/ 2147483646 w 285"/>
              <a:gd name="T41" fmla="*/ 2147483646 h 61"/>
              <a:gd name="T42" fmla="*/ 2147483646 w 285"/>
              <a:gd name="T43" fmla="*/ 2147483646 h 61"/>
              <a:gd name="T44" fmla="*/ 2147483646 w 285"/>
              <a:gd name="T45" fmla="*/ 2147483646 h 61"/>
              <a:gd name="T46" fmla="*/ 2147483646 w 285"/>
              <a:gd name="T47" fmla="*/ 2147483646 h 61"/>
              <a:gd name="T48" fmla="*/ 2147483646 w 285"/>
              <a:gd name="T49" fmla="*/ 2147483646 h 61"/>
              <a:gd name="T50" fmla="*/ 2147483646 w 285"/>
              <a:gd name="T51" fmla="*/ 2147483646 h 61"/>
              <a:gd name="T52" fmla="*/ 2147483646 w 285"/>
              <a:gd name="T53" fmla="*/ 2147483646 h 61"/>
              <a:gd name="T54" fmla="*/ 2147483646 w 285"/>
              <a:gd name="T55" fmla="*/ 2147483646 h 61"/>
              <a:gd name="T56" fmla="*/ 2147483646 w 285"/>
              <a:gd name="T57" fmla="*/ 2147483646 h 61"/>
              <a:gd name="T58" fmla="*/ 2147483646 w 285"/>
              <a:gd name="T59" fmla="*/ 2147483646 h 61"/>
              <a:gd name="T60" fmla="*/ 2147483646 w 285"/>
              <a:gd name="T61" fmla="*/ 2147483646 h 61"/>
              <a:gd name="T62" fmla="*/ 2147483646 w 285"/>
              <a:gd name="T63" fmla="*/ 2147483646 h 61"/>
              <a:gd name="T64" fmla="*/ 2147483646 w 285"/>
              <a:gd name="T65" fmla="*/ 2147483646 h 61"/>
              <a:gd name="T66" fmla="*/ 2147483646 w 285"/>
              <a:gd name="T67" fmla="*/ 2147483646 h 61"/>
              <a:gd name="T68" fmla="*/ 2147483646 w 285"/>
              <a:gd name="T69" fmla="*/ 2147483646 h 61"/>
              <a:gd name="T70" fmla="*/ 2147483646 w 285"/>
              <a:gd name="T71" fmla="*/ 2147483646 h 61"/>
              <a:gd name="T72" fmla="*/ 2147483646 w 285"/>
              <a:gd name="T73" fmla="*/ 2147483646 h 61"/>
              <a:gd name="T74" fmla="*/ 2147483646 w 285"/>
              <a:gd name="T75" fmla="*/ 2147483646 h 61"/>
              <a:gd name="T76" fmla="*/ 2147483646 w 285"/>
              <a:gd name="T77" fmla="*/ 2147483646 h 61"/>
              <a:gd name="T78" fmla="*/ 2147483646 w 285"/>
              <a:gd name="T79" fmla="*/ 2147483646 h 61"/>
              <a:gd name="T80" fmla="*/ 2147483646 w 285"/>
              <a:gd name="T81" fmla="*/ 2147483646 h 61"/>
              <a:gd name="T82" fmla="*/ 2147483646 w 285"/>
              <a:gd name="T83" fmla="*/ 2147483646 h 61"/>
              <a:gd name="T84" fmla="*/ 2147483646 w 285"/>
              <a:gd name="T85" fmla="*/ 2147483646 h 61"/>
              <a:gd name="T86" fmla="*/ 2147483646 w 285"/>
              <a:gd name="T87" fmla="*/ 2147483646 h 61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285" h="61">
                <a:moveTo>
                  <a:pt x="2" y="61"/>
                </a:moveTo>
                <a:lnTo>
                  <a:pt x="0" y="59"/>
                </a:lnTo>
                <a:lnTo>
                  <a:pt x="0" y="55"/>
                </a:lnTo>
                <a:lnTo>
                  <a:pt x="2" y="48"/>
                </a:lnTo>
                <a:lnTo>
                  <a:pt x="5" y="40"/>
                </a:lnTo>
                <a:lnTo>
                  <a:pt x="9" y="34"/>
                </a:lnTo>
                <a:lnTo>
                  <a:pt x="13" y="31"/>
                </a:lnTo>
                <a:lnTo>
                  <a:pt x="17" y="25"/>
                </a:lnTo>
                <a:lnTo>
                  <a:pt x="24" y="21"/>
                </a:lnTo>
                <a:lnTo>
                  <a:pt x="30" y="17"/>
                </a:lnTo>
                <a:lnTo>
                  <a:pt x="40" y="13"/>
                </a:lnTo>
                <a:lnTo>
                  <a:pt x="45" y="10"/>
                </a:lnTo>
                <a:lnTo>
                  <a:pt x="51" y="8"/>
                </a:lnTo>
                <a:lnTo>
                  <a:pt x="57" y="6"/>
                </a:lnTo>
                <a:lnTo>
                  <a:pt x="64" y="6"/>
                </a:lnTo>
                <a:lnTo>
                  <a:pt x="70" y="2"/>
                </a:lnTo>
                <a:lnTo>
                  <a:pt x="78" y="2"/>
                </a:lnTo>
                <a:lnTo>
                  <a:pt x="85" y="0"/>
                </a:lnTo>
                <a:lnTo>
                  <a:pt x="93" y="0"/>
                </a:lnTo>
                <a:lnTo>
                  <a:pt x="100" y="0"/>
                </a:lnTo>
                <a:lnTo>
                  <a:pt x="110" y="0"/>
                </a:lnTo>
                <a:lnTo>
                  <a:pt x="118" y="0"/>
                </a:lnTo>
                <a:lnTo>
                  <a:pt x="129" y="0"/>
                </a:lnTo>
                <a:lnTo>
                  <a:pt x="137" y="0"/>
                </a:lnTo>
                <a:lnTo>
                  <a:pt x="146" y="2"/>
                </a:lnTo>
                <a:lnTo>
                  <a:pt x="154" y="2"/>
                </a:lnTo>
                <a:lnTo>
                  <a:pt x="163" y="4"/>
                </a:lnTo>
                <a:lnTo>
                  <a:pt x="173" y="6"/>
                </a:lnTo>
                <a:lnTo>
                  <a:pt x="182" y="8"/>
                </a:lnTo>
                <a:lnTo>
                  <a:pt x="192" y="8"/>
                </a:lnTo>
                <a:lnTo>
                  <a:pt x="201" y="12"/>
                </a:lnTo>
                <a:lnTo>
                  <a:pt x="209" y="12"/>
                </a:lnTo>
                <a:lnTo>
                  <a:pt x="216" y="13"/>
                </a:lnTo>
                <a:lnTo>
                  <a:pt x="224" y="15"/>
                </a:lnTo>
                <a:lnTo>
                  <a:pt x="234" y="17"/>
                </a:lnTo>
                <a:lnTo>
                  <a:pt x="239" y="19"/>
                </a:lnTo>
                <a:lnTo>
                  <a:pt x="247" y="21"/>
                </a:lnTo>
                <a:lnTo>
                  <a:pt x="254" y="23"/>
                </a:lnTo>
                <a:lnTo>
                  <a:pt x="260" y="25"/>
                </a:lnTo>
                <a:lnTo>
                  <a:pt x="266" y="25"/>
                </a:lnTo>
                <a:lnTo>
                  <a:pt x="270" y="27"/>
                </a:lnTo>
                <a:lnTo>
                  <a:pt x="273" y="27"/>
                </a:lnTo>
                <a:lnTo>
                  <a:pt x="279" y="29"/>
                </a:lnTo>
                <a:lnTo>
                  <a:pt x="283" y="31"/>
                </a:lnTo>
                <a:lnTo>
                  <a:pt x="285" y="32"/>
                </a:lnTo>
                <a:lnTo>
                  <a:pt x="279" y="44"/>
                </a:lnTo>
                <a:lnTo>
                  <a:pt x="277" y="44"/>
                </a:lnTo>
                <a:lnTo>
                  <a:pt x="273" y="42"/>
                </a:lnTo>
                <a:lnTo>
                  <a:pt x="268" y="42"/>
                </a:lnTo>
                <a:lnTo>
                  <a:pt x="260" y="40"/>
                </a:lnTo>
                <a:lnTo>
                  <a:pt x="251" y="38"/>
                </a:lnTo>
                <a:lnTo>
                  <a:pt x="241" y="36"/>
                </a:lnTo>
                <a:lnTo>
                  <a:pt x="235" y="34"/>
                </a:lnTo>
                <a:lnTo>
                  <a:pt x="230" y="34"/>
                </a:lnTo>
                <a:lnTo>
                  <a:pt x="224" y="32"/>
                </a:lnTo>
                <a:lnTo>
                  <a:pt x="218" y="32"/>
                </a:lnTo>
                <a:lnTo>
                  <a:pt x="213" y="31"/>
                </a:lnTo>
                <a:lnTo>
                  <a:pt x="207" y="31"/>
                </a:lnTo>
                <a:lnTo>
                  <a:pt x="201" y="29"/>
                </a:lnTo>
                <a:lnTo>
                  <a:pt x="196" y="29"/>
                </a:lnTo>
                <a:lnTo>
                  <a:pt x="190" y="27"/>
                </a:lnTo>
                <a:lnTo>
                  <a:pt x="182" y="27"/>
                </a:lnTo>
                <a:lnTo>
                  <a:pt x="178" y="25"/>
                </a:lnTo>
                <a:lnTo>
                  <a:pt x="173" y="25"/>
                </a:lnTo>
                <a:lnTo>
                  <a:pt x="167" y="23"/>
                </a:lnTo>
                <a:lnTo>
                  <a:pt x="163" y="23"/>
                </a:lnTo>
                <a:lnTo>
                  <a:pt x="158" y="21"/>
                </a:lnTo>
                <a:lnTo>
                  <a:pt x="154" y="21"/>
                </a:lnTo>
                <a:lnTo>
                  <a:pt x="148" y="19"/>
                </a:lnTo>
                <a:lnTo>
                  <a:pt x="142" y="19"/>
                </a:lnTo>
                <a:lnTo>
                  <a:pt x="144" y="48"/>
                </a:lnTo>
                <a:lnTo>
                  <a:pt x="110" y="15"/>
                </a:lnTo>
                <a:lnTo>
                  <a:pt x="118" y="48"/>
                </a:lnTo>
                <a:lnTo>
                  <a:pt x="83" y="21"/>
                </a:lnTo>
                <a:lnTo>
                  <a:pt x="91" y="48"/>
                </a:lnTo>
                <a:lnTo>
                  <a:pt x="59" y="29"/>
                </a:lnTo>
                <a:lnTo>
                  <a:pt x="57" y="29"/>
                </a:lnTo>
                <a:lnTo>
                  <a:pt x="53" y="31"/>
                </a:lnTo>
                <a:lnTo>
                  <a:pt x="49" y="31"/>
                </a:lnTo>
                <a:lnTo>
                  <a:pt x="43" y="34"/>
                </a:lnTo>
                <a:lnTo>
                  <a:pt x="38" y="36"/>
                </a:lnTo>
                <a:lnTo>
                  <a:pt x="32" y="38"/>
                </a:lnTo>
                <a:lnTo>
                  <a:pt x="26" y="42"/>
                </a:lnTo>
                <a:lnTo>
                  <a:pt x="23" y="44"/>
                </a:lnTo>
                <a:lnTo>
                  <a:pt x="15" y="50"/>
                </a:lnTo>
                <a:lnTo>
                  <a:pt x="7" y="55"/>
                </a:lnTo>
                <a:lnTo>
                  <a:pt x="4" y="59"/>
                </a:lnTo>
                <a:lnTo>
                  <a:pt x="2" y="6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IN"/>
          </a:p>
        </p:txBody>
      </p:sp>
      <p:pic>
        <p:nvPicPr>
          <p:cNvPr id="10" name="Picture 8" descr="Cover-6Ed"/>
          <p:cNvPicPr>
            <a:picLocks noChangeAspect="1" noChangeArrowheads="1"/>
          </p:cNvPicPr>
          <p:nvPr userDrawn="1"/>
        </p:nvPicPr>
        <p:blipFill>
          <a:blip r:embed="rId14"/>
          <a:stretch>
            <a:fillRect/>
          </a:stretch>
        </p:blipFill>
        <p:spPr bwMode="auto">
          <a:xfrm>
            <a:off x="5546" y="1"/>
            <a:ext cx="742012" cy="710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983553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681" r:id="rId1"/>
    <p:sldLayoutId id="2147493682" r:id="rId2"/>
    <p:sldLayoutId id="2147493683" r:id="rId3"/>
    <p:sldLayoutId id="2147493684" r:id="rId4"/>
    <p:sldLayoutId id="2147493685" r:id="rId5"/>
    <p:sldLayoutId id="2147493686" r:id="rId6"/>
    <p:sldLayoutId id="2147493687" r:id="rId7"/>
    <p:sldLayoutId id="2147493688" r:id="rId8"/>
    <p:sldLayoutId id="2147493689" r:id="rId9"/>
    <p:sldLayoutId id="2147493690" r:id="rId10"/>
    <p:sldLayoutId id="2147493691" r:id="rId11"/>
    <p:sldLayoutId id="2147493692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2100" b="1">
          <a:solidFill>
            <a:srgbClr val="002060"/>
          </a:solidFill>
          <a:effectLst>
            <a:outerShdw blurRad="38100" dist="38100" dir="2700000" algn="tl">
              <a:srgbClr val="DDDDDD"/>
            </a:outerShdw>
          </a:effectLst>
          <a:latin typeface="+mj-lt"/>
          <a:ea typeface="MS PGothic" panose="020B0600070205080204" pitchFamily="34" charset="-128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5pPr>
      <a:lvl6pPr marL="3429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6pPr>
      <a:lvl7pPr marL="6858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7pPr>
      <a:lvl8pPr marL="10287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8pPr>
      <a:lvl9pPr marL="13716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9pPr>
    </p:titleStyle>
    <p:bodyStyle>
      <a:lvl1pPr marL="257175" indent="-257175" algn="l" rtl="0" eaLnBrk="0" fontAlgn="base" hangingPunct="0">
        <a:spcBef>
          <a:spcPct val="35000"/>
        </a:spcBef>
        <a:spcAft>
          <a:spcPct val="0"/>
        </a:spcAft>
        <a:buClr>
          <a:srgbClr val="002060"/>
        </a:buClr>
        <a:buSzPct val="100000"/>
        <a:buFont typeface="Monotype Sorts" pitchFamily="-65" charset="2"/>
        <a:buChar char="n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  <a:cs typeface="ＭＳ Ｐゴシック" charset="0"/>
        </a:defRPr>
      </a:lvl1pPr>
      <a:lvl2pPr marL="557213" indent="-214313" algn="l" rtl="0" eaLnBrk="0" fontAlgn="base" hangingPunct="0">
        <a:spcBef>
          <a:spcPct val="35000"/>
        </a:spcBef>
        <a:spcAft>
          <a:spcPct val="0"/>
        </a:spcAft>
        <a:buClr>
          <a:schemeClr val="folHlink"/>
        </a:buClr>
        <a:buSzPct val="95000"/>
        <a:buFont typeface="Monotype Sorts" pitchFamily="-65" charset="2"/>
        <a:buChar char="l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2pPr>
      <a:lvl3pPr marL="814388" indent="-171450" algn="l" rtl="0" eaLnBrk="0" fontAlgn="base" hangingPunct="0">
        <a:spcBef>
          <a:spcPct val="35000"/>
        </a:spcBef>
        <a:spcAft>
          <a:spcPct val="0"/>
        </a:spcAft>
        <a:buClr>
          <a:srgbClr val="33CC33"/>
        </a:buClr>
        <a:buSzPct val="85000"/>
        <a:buFont typeface="Webdings" panose="05030102010509060703" pitchFamily="18" charset="2"/>
        <a:buChar char="4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3pPr>
      <a:lvl4pPr marL="1071563" indent="-17145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Font typeface="Times New Roman" panose="02020603050405020304" pitchFamily="18" charset="0"/>
        <a:buChar char="–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4pPr>
      <a:lvl5pPr marL="13287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5pPr>
      <a:lvl6pPr marL="16716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0145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23574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27003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56112478-D9B7-4D0D-ADE5-62D5EFAAFBB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768351" y="820342"/>
            <a:ext cx="7707313" cy="36778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512003" name="Rectangle 3">
            <a:extLst>
              <a:ext uri="{FF2B5EF4-FFF2-40B4-BE49-F238E27FC236}">
                <a16:creationId xmlns:a16="http://schemas.microsoft.com/office/drawing/2014/main" id="{D2EB5033-CF44-472B-B77D-FAA18581E631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4800600"/>
            <a:ext cx="19050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050">
                <a:solidFill>
                  <a:srgbClr val="002060"/>
                </a:solidFill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8BECA7E0-09BC-41D3-BD93-B7E81A2ACCB7}" type="slidenum">
              <a:rPr lang="en-US" altLang="en-US" smtClean="0"/>
              <a:pPr>
                <a:defRPr/>
              </a:pPr>
              <a:t>‹#›</a:t>
            </a:fld>
            <a:endParaRPr lang="en-US" altLang="en-US" dirty="0"/>
          </a:p>
        </p:txBody>
      </p:sp>
      <p:sp>
        <p:nvSpPr>
          <p:cNvPr id="1028" name="Text Box 4">
            <a:extLst>
              <a:ext uri="{FF2B5EF4-FFF2-40B4-BE49-F238E27FC236}">
                <a16:creationId xmlns:a16="http://schemas.microsoft.com/office/drawing/2014/main" id="{D0CFC8B2-2C6C-4CA4-9AFC-14298F0DD4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25878" y="4960144"/>
            <a:ext cx="1854995" cy="207749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750" b="1" dirty="0">
                <a:solidFill>
                  <a:srgbClr val="002060"/>
                </a:solidFill>
              </a:rPr>
              <a:t>©Silberschatz, Korth and Sudarshan</a:t>
            </a:r>
          </a:p>
        </p:txBody>
      </p:sp>
      <p:sp>
        <p:nvSpPr>
          <p:cNvPr id="512005" name="Text Box 5">
            <a:extLst>
              <a:ext uri="{FF2B5EF4-FFF2-40B4-BE49-F238E27FC236}">
                <a16:creationId xmlns:a16="http://schemas.microsoft.com/office/drawing/2014/main" id="{ED25C836-0663-424A-84A7-5AB80342286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12847" y="4960144"/>
            <a:ext cx="381835" cy="2077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750" b="1" dirty="0">
                <a:solidFill>
                  <a:srgbClr val="002060"/>
                </a:solidFill>
              </a:rPr>
              <a:t>6.</a:t>
            </a:r>
            <a:fld id="{669DE52E-05EC-4487-BE79-3F9A6A9F8797}" type="slidenum">
              <a:rPr lang="en-US" altLang="en-US" sz="750" b="1" smtClean="0">
                <a:solidFill>
                  <a:srgbClr val="002060"/>
                </a:solidFill>
              </a:rPr>
              <a:pPr algn="ctr">
                <a:spcBef>
                  <a:spcPct val="50000"/>
                </a:spcBef>
                <a:defRPr/>
              </a:pPr>
              <a:t>‹#›</a:t>
            </a:fld>
            <a:endParaRPr lang="en-US" altLang="en-US" sz="750" b="1" dirty="0">
              <a:solidFill>
                <a:srgbClr val="002060"/>
              </a:solidFill>
            </a:endParaRPr>
          </a:p>
        </p:txBody>
      </p:sp>
      <p:sp>
        <p:nvSpPr>
          <p:cNvPr id="512006" name="Rectangle 6">
            <a:extLst>
              <a:ext uri="{FF2B5EF4-FFF2-40B4-BE49-F238E27FC236}">
                <a16:creationId xmlns:a16="http://schemas.microsoft.com/office/drawing/2014/main" id="{BFAC4B4C-D3C2-4A14-871E-CC7D45F0769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768350" y="88106"/>
            <a:ext cx="8077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31" name="Text Box 7">
            <a:extLst>
              <a:ext uri="{FF2B5EF4-FFF2-40B4-BE49-F238E27FC236}">
                <a16:creationId xmlns:a16="http://schemas.microsoft.com/office/drawing/2014/main" id="{5472E9A1-C06F-4393-872E-7F8100F916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960144"/>
            <a:ext cx="1996059" cy="207749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sz="750" b="1" dirty="0">
                <a:solidFill>
                  <a:srgbClr val="002060"/>
                </a:solidFill>
              </a:rPr>
              <a:t>Database System Concepts - 7</a:t>
            </a:r>
            <a:r>
              <a:rPr lang="en-US" sz="750" b="1" baseline="30000" dirty="0">
                <a:solidFill>
                  <a:srgbClr val="002060"/>
                </a:solidFill>
              </a:rPr>
              <a:t>th</a:t>
            </a:r>
            <a:r>
              <a:rPr lang="en-US" sz="750" b="1" dirty="0">
                <a:solidFill>
                  <a:srgbClr val="002060"/>
                </a:solidFill>
              </a:rPr>
              <a:t> Edition</a:t>
            </a:r>
          </a:p>
        </p:txBody>
      </p:sp>
      <p:sp>
        <p:nvSpPr>
          <p:cNvPr id="1032" name="Freeform 8">
            <a:extLst>
              <a:ext uri="{FF2B5EF4-FFF2-40B4-BE49-F238E27FC236}">
                <a16:creationId xmlns:a16="http://schemas.microsoft.com/office/drawing/2014/main" id="{0362D880-06BD-4D02-876C-3226AC8E6F10}"/>
              </a:ext>
            </a:extLst>
          </p:cNvPr>
          <p:cNvSpPr>
            <a:spLocks/>
          </p:cNvSpPr>
          <p:nvPr/>
        </p:nvSpPr>
        <p:spPr bwMode="auto">
          <a:xfrm>
            <a:off x="8916988" y="4083844"/>
            <a:ext cx="227012" cy="35719"/>
          </a:xfrm>
          <a:custGeom>
            <a:avLst/>
            <a:gdLst>
              <a:gd name="T0" fmla="*/ 0 w 285"/>
              <a:gd name="T1" fmla="*/ 2147483646 h 61"/>
              <a:gd name="T2" fmla="*/ 2147483646 w 285"/>
              <a:gd name="T3" fmla="*/ 2147483646 h 61"/>
              <a:gd name="T4" fmla="*/ 2147483646 w 285"/>
              <a:gd name="T5" fmla="*/ 2147483646 h 61"/>
              <a:gd name="T6" fmla="*/ 2147483646 w 285"/>
              <a:gd name="T7" fmla="*/ 2147483646 h 61"/>
              <a:gd name="T8" fmla="*/ 2147483646 w 285"/>
              <a:gd name="T9" fmla="*/ 2147483646 h 61"/>
              <a:gd name="T10" fmla="*/ 2147483646 w 285"/>
              <a:gd name="T11" fmla="*/ 2147483646 h 61"/>
              <a:gd name="T12" fmla="*/ 2147483646 w 285"/>
              <a:gd name="T13" fmla="*/ 2147483646 h 61"/>
              <a:gd name="T14" fmla="*/ 2147483646 w 285"/>
              <a:gd name="T15" fmla="*/ 2147483646 h 61"/>
              <a:gd name="T16" fmla="*/ 2147483646 w 285"/>
              <a:gd name="T17" fmla="*/ 0 h 61"/>
              <a:gd name="T18" fmla="*/ 2147483646 w 285"/>
              <a:gd name="T19" fmla="*/ 0 h 61"/>
              <a:gd name="T20" fmla="*/ 2147483646 w 285"/>
              <a:gd name="T21" fmla="*/ 0 h 61"/>
              <a:gd name="T22" fmla="*/ 2147483646 w 285"/>
              <a:gd name="T23" fmla="*/ 0 h 61"/>
              <a:gd name="T24" fmla="*/ 2147483646 w 285"/>
              <a:gd name="T25" fmla="*/ 2147483646 h 61"/>
              <a:gd name="T26" fmla="*/ 2147483646 w 285"/>
              <a:gd name="T27" fmla="*/ 2147483646 h 61"/>
              <a:gd name="T28" fmla="*/ 2147483646 w 285"/>
              <a:gd name="T29" fmla="*/ 2147483646 h 61"/>
              <a:gd name="T30" fmla="*/ 2147483646 w 285"/>
              <a:gd name="T31" fmla="*/ 2147483646 h 61"/>
              <a:gd name="T32" fmla="*/ 2147483646 w 285"/>
              <a:gd name="T33" fmla="*/ 2147483646 h 61"/>
              <a:gd name="T34" fmla="*/ 2147483646 w 285"/>
              <a:gd name="T35" fmla="*/ 2147483646 h 61"/>
              <a:gd name="T36" fmla="*/ 2147483646 w 285"/>
              <a:gd name="T37" fmla="*/ 2147483646 h 61"/>
              <a:gd name="T38" fmla="*/ 2147483646 w 285"/>
              <a:gd name="T39" fmla="*/ 2147483646 h 61"/>
              <a:gd name="T40" fmla="*/ 2147483646 w 285"/>
              <a:gd name="T41" fmla="*/ 2147483646 h 61"/>
              <a:gd name="T42" fmla="*/ 2147483646 w 285"/>
              <a:gd name="T43" fmla="*/ 2147483646 h 61"/>
              <a:gd name="T44" fmla="*/ 2147483646 w 285"/>
              <a:gd name="T45" fmla="*/ 2147483646 h 61"/>
              <a:gd name="T46" fmla="*/ 2147483646 w 285"/>
              <a:gd name="T47" fmla="*/ 2147483646 h 61"/>
              <a:gd name="T48" fmla="*/ 2147483646 w 285"/>
              <a:gd name="T49" fmla="*/ 2147483646 h 61"/>
              <a:gd name="T50" fmla="*/ 2147483646 w 285"/>
              <a:gd name="T51" fmla="*/ 2147483646 h 61"/>
              <a:gd name="T52" fmla="*/ 2147483646 w 285"/>
              <a:gd name="T53" fmla="*/ 2147483646 h 61"/>
              <a:gd name="T54" fmla="*/ 2147483646 w 285"/>
              <a:gd name="T55" fmla="*/ 2147483646 h 61"/>
              <a:gd name="T56" fmla="*/ 2147483646 w 285"/>
              <a:gd name="T57" fmla="*/ 2147483646 h 61"/>
              <a:gd name="T58" fmla="*/ 2147483646 w 285"/>
              <a:gd name="T59" fmla="*/ 2147483646 h 61"/>
              <a:gd name="T60" fmla="*/ 2147483646 w 285"/>
              <a:gd name="T61" fmla="*/ 2147483646 h 61"/>
              <a:gd name="T62" fmla="*/ 2147483646 w 285"/>
              <a:gd name="T63" fmla="*/ 2147483646 h 61"/>
              <a:gd name="T64" fmla="*/ 2147483646 w 285"/>
              <a:gd name="T65" fmla="*/ 2147483646 h 61"/>
              <a:gd name="T66" fmla="*/ 2147483646 w 285"/>
              <a:gd name="T67" fmla="*/ 2147483646 h 61"/>
              <a:gd name="T68" fmla="*/ 2147483646 w 285"/>
              <a:gd name="T69" fmla="*/ 2147483646 h 61"/>
              <a:gd name="T70" fmla="*/ 2147483646 w 285"/>
              <a:gd name="T71" fmla="*/ 2147483646 h 61"/>
              <a:gd name="T72" fmla="*/ 2147483646 w 285"/>
              <a:gd name="T73" fmla="*/ 2147483646 h 61"/>
              <a:gd name="T74" fmla="*/ 2147483646 w 285"/>
              <a:gd name="T75" fmla="*/ 2147483646 h 61"/>
              <a:gd name="T76" fmla="*/ 2147483646 w 285"/>
              <a:gd name="T77" fmla="*/ 2147483646 h 61"/>
              <a:gd name="T78" fmla="*/ 2147483646 w 285"/>
              <a:gd name="T79" fmla="*/ 2147483646 h 61"/>
              <a:gd name="T80" fmla="*/ 2147483646 w 285"/>
              <a:gd name="T81" fmla="*/ 2147483646 h 61"/>
              <a:gd name="T82" fmla="*/ 2147483646 w 285"/>
              <a:gd name="T83" fmla="*/ 2147483646 h 61"/>
              <a:gd name="T84" fmla="*/ 2147483646 w 285"/>
              <a:gd name="T85" fmla="*/ 2147483646 h 61"/>
              <a:gd name="T86" fmla="*/ 2147483646 w 285"/>
              <a:gd name="T87" fmla="*/ 2147483646 h 61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285" h="61">
                <a:moveTo>
                  <a:pt x="2" y="61"/>
                </a:moveTo>
                <a:lnTo>
                  <a:pt x="0" y="59"/>
                </a:lnTo>
                <a:lnTo>
                  <a:pt x="0" y="55"/>
                </a:lnTo>
                <a:lnTo>
                  <a:pt x="2" y="48"/>
                </a:lnTo>
                <a:lnTo>
                  <a:pt x="5" y="40"/>
                </a:lnTo>
                <a:lnTo>
                  <a:pt x="9" y="34"/>
                </a:lnTo>
                <a:lnTo>
                  <a:pt x="13" y="31"/>
                </a:lnTo>
                <a:lnTo>
                  <a:pt x="17" y="25"/>
                </a:lnTo>
                <a:lnTo>
                  <a:pt x="24" y="21"/>
                </a:lnTo>
                <a:lnTo>
                  <a:pt x="30" y="17"/>
                </a:lnTo>
                <a:lnTo>
                  <a:pt x="40" y="13"/>
                </a:lnTo>
                <a:lnTo>
                  <a:pt x="45" y="10"/>
                </a:lnTo>
                <a:lnTo>
                  <a:pt x="51" y="8"/>
                </a:lnTo>
                <a:lnTo>
                  <a:pt x="57" y="6"/>
                </a:lnTo>
                <a:lnTo>
                  <a:pt x="64" y="6"/>
                </a:lnTo>
                <a:lnTo>
                  <a:pt x="70" y="2"/>
                </a:lnTo>
                <a:lnTo>
                  <a:pt x="78" y="2"/>
                </a:lnTo>
                <a:lnTo>
                  <a:pt x="85" y="0"/>
                </a:lnTo>
                <a:lnTo>
                  <a:pt x="93" y="0"/>
                </a:lnTo>
                <a:lnTo>
                  <a:pt x="100" y="0"/>
                </a:lnTo>
                <a:lnTo>
                  <a:pt x="110" y="0"/>
                </a:lnTo>
                <a:lnTo>
                  <a:pt x="118" y="0"/>
                </a:lnTo>
                <a:lnTo>
                  <a:pt x="129" y="0"/>
                </a:lnTo>
                <a:lnTo>
                  <a:pt x="137" y="0"/>
                </a:lnTo>
                <a:lnTo>
                  <a:pt x="146" y="2"/>
                </a:lnTo>
                <a:lnTo>
                  <a:pt x="154" y="2"/>
                </a:lnTo>
                <a:lnTo>
                  <a:pt x="163" y="4"/>
                </a:lnTo>
                <a:lnTo>
                  <a:pt x="173" y="6"/>
                </a:lnTo>
                <a:lnTo>
                  <a:pt x="182" y="8"/>
                </a:lnTo>
                <a:lnTo>
                  <a:pt x="192" y="8"/>
                </a:lnTo>
                <a:lnTo>
                  <a:pt x="201" y="12"/>
                </a:lnTo>
                <a:lnTo>
                  <a:pt x="209" y="12"/>
                </a:lnTo>
                <a:lnTo>
                  <a:pt x="216" y="13"/>
                </a:lnTo>
                <a:lnTo>
                  <a:pt x="224" y="15"/>
                </a:lnTo>
                <a:lnTo>
                  <a:pt x="234" y="17"/>
                </a:lnTo>
                <a:lnTo>
                  <a:pt x="239" y="19"/>
                </a:lnTo>
                <a:lnTo>
                  <a:pt x="247" y="21"/>
                </a:lnTo>
                <a:lnTo>
                  <a:pt x="254" y="23"/>
                </a:lnTo>
                <a:lnTo>
                  <a:pt x="260" y="25"/>
                </a:lnTo>
                <a:lnTo>
                  <a:pt x="266" y="25"/>
                </a:lnTo>
                <a:lnTo>
                  <a:pt x="270" y="27"/>
                </a:lnTo>
                <a:lnTo>
                  <a:pt x="273" y="27"/>
                </a:lnTo>
                <a:lnTo>
                  <a:pt x="279" y="29"/>
                </a:lnTo>
                <a:lnTo>
                  <a:pt x="283" y="31"/>
                </a:lnTo>
                <a:lnTo>
                  <a:pt x="285" y="32"/>
                </a:lnTo>
                <a:lnTo>
                  <a:pt x="279" y="44"/>
                </a:lnTo>
                <a:lnTo>
                  <a:pt x="277" y="44"/>
                </a:lnTo>
                <a:lnTo>
                  <a:pt x="273" y="42"/>
                </a:lnTo>
                <a:lnTo>
                  <a:pt x="268" y="42"/>
                </a:lnTo>
                <a:lnTo>
                  <a:pt x="260" y="40"/>
                </a:lnTo>
                <a:lnTo>
                  <a:pt x="251" y="38"/>
                </a:lnTo>
                <a:lnTo>
                  <a:pt x="241" y="36"/>
                </a:lnTo>
                <a:lnTo>
                  <a:pt x="235" y="34"/>
                </a:lnTo>
                <a:lnTo>
                  <a:pt x="230" y="34"/>
                </a:lnTo>
                <a:lnTo>
                  <a:pt x="224" y="32"/>
                </a:lnTo>
                <a:lnTo>
                  <a:pt x="218" y="32"/>
                </a:lnTo>
                <a:lnTo>
                  <a:pt x="213" y="31"/>
                </a:lnTo>
                <a:lnTo>
                  <a:pt x="207" y="31"/>
                </a:lnTo>
                <a:lnTo>
                  <a:pt x="201" y="29"/>
                </a:lnTo>
                <a:lnTo>
                  <a:pt x="196" y="29"/>
                </a:lnTo>
                <a:lnTo>
                  <a:pt x="190" y="27"/>
                </a:lnTo>
                <a:lnTo>
                  <a:pt x="182" y="27"/>
                </a:lnTo>
                <a:lnTo>
                  <a:pt x="178" y="25"/>
                </a:lnTo>
                <a:lnTo>
                  <a:pt x="173" y="25"/>
                </a:lnTo>
                <a:lnTo>
                  <a:pt x="167" y="23"/>
                </a:lnTo>
                <a:lnTo>
                  <a:pt x="163" y="23"/>
                </a:lnTo>
                <a:lnTo>
                  <a:pt x="158" y="21"/>
                </a:lnTo>
                <a:lnTo>
                  <a:pt x="154" y="21"/>
                </a:lnTo>
                <a:lnTo>
                  <a:pt x="148" y="19"/>
                </a:lnTo>
                <a:lnTo>
                  <a:pt x="142" y="19"/>
                </a:lnTo>
                <a:lnTo>
                  <a:pt x="144" y="48"/>
                </a:lnTo>
                <a:lnTo>
                  <a:pt x="110" y="15"/>
                </a:lnTo>
                <a:lnTo>
                  <a:pt x="118" y="48"/>
                </a:lnTo>
                <a:lnTo>
                  <a:pt x="83" y="21"/>
                </a:lnTo>
                <a:lnTo>
                  <a:pt x="91" y="48"/>
                </a:lnTo>
                <a:lnTo>
                  <a:pt x="59" y="29"/>
                </a:lnTo>
                <a:lnTo>
                  <a:pt x="57" y="29"/>
                </a:lnTo>
                <a:lnTo>
                  <a:pt x="53" y="31"/>
                </a:lnTo>
                <a:lnTo>
                  <a:pt x="49" y="31"/>
                </a:lnTo>
                <a:lnTo>
                  <a:pt x="43" y="34"/>
                </a:lnTo>
                <a:lnTo>
                  <a:pt x="38" y="36"/>
                </a:lnTo>
                <a:lnTo>
                  <a:pt x="32" y="38"/>
                </a:lnTo>
                <a:lnTo>
                  <a:pt x="26" y="42"/>
                </a:lnTo>
                <a:lnTo>
                  <a:pt x="23" y="44"/>
                </a:lnTo>
                <a:lnTo>
                  <a:pt x="15" y="50"/>
                </a:lnTo>
                <a:lnTo>
                  <a:pt x="7" y="55"/>
                </a:lnTo>
                <a:lnTo>
                  <a:pt x="4" y="59"/>
                </a:lnTo>
                <a:lnTo>
                  <a:pt x="2" y="6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IN"/>
          </a:p>
        </p:txBody>
      </p:sp>
      <p:pic>
        <p:nvPicPr>
          <p:cNvPr id="10" name="Picture 8" descr="Cover-6Ed"/>
          <p:cNvPicPr>
            <a:picLocks noChangeAspect="1" noChangeArrowheads="1"/>
          </p:cNvPicPr>
          <p:nvPr userDrawn="1"/>
        </p:nvPicPr>
        <p:blipFill>
          <a:blip r:embed="rId15"/>
          <a:stretch>
            <a:fillRect/>
          </a:stretch>
        </p:blipFill>
        <p:spPr bwMode="auto">
          <a:xfrm>
            <a:off x="5546" y="1"/>
            <a:ext cx="742012" cy="710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774338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694" r:id="rId1"/>
    <p:sldLayoutId id="2147493695" r:id="rId2"/>
    <p:sldLayoutId id="2147493696" r:id="rId3"/>
    <p:sldLayoutId id="2147493697" r:id="rId4"/>
    <p:sldLayoutId id="2147493698" r:id="rId5"/>
    <p:sldLayoutId id="2147493699" r:id="rId6"/>
    <p:sldLayoutId id="2147493700" r:id="rId7"/>
    <p:sldLayoutId id="2147493701" r:id="rId8"/>
    <p:sldLayoutId id="2147493702" r:id="rId9"/>
    <p:sldLayoutId id="2147493703" r:id="rId10"/>
    <p:sldLayoutId id="2147493704" r:id="rId11"/>
    <p:sldLayoutId id="2147493705" r:id="rId12"/>
    <p:sldLayoutId id="2147493706" r:id="rId13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2100" b="1">
          <a:solidFill>
            <a:srgbClr val="002060"/>
          </a:solidFill>
          <a:effectLst>
            <a:outerShdw blurRad="38100" dist="38100" dir="2700000" algn="tl">
              <a:srgbClr val="DDDDDD"/>
            </a:outerShdw>
          </a:effectLst>
          <a:latin typeface="+mj-lt"/>
          <a:ea typeface="MS PGothic" panose="020B0600070205080204" pitchFamily="34" charset="-128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5pPr>
      <a:lvl6pPr marL="3429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6pPr>
      <a:lvl7pPr marL="6858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7pPr>
      <a:lvl8pPr marL="10287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8pPr>
      <a:lvl9pPr marL="13716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9pPr>
    </p:titleStyle>
    <p:bodyStyle>
      <a:lvl1pPr marL="257175" indent="-257175" algn="l" rtl="0" eaLnBrk="0" fontAlgn="base" hangingPunct="0">
        <a:spcBef>
          <a:spcPct val="35000"/>
        </a:spcBef>
        <a:spcAft>
          <a:spcPct val="0"/>
        </a:spcAft>
        <a:buClr>
          <a:srgbClr val="002060"/>
        </a:buClr>
        <a:buSzPct val="110000"/>
        <a:buFont typeface="Wingdings" panose="05000000000000000000" pitchFamily="2" charset="2"/>
        <a:buChar char="§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  <a:cs typeface="ＭＳ Ｐゴシック" charset="0"/>
        </a:defRPr>
      </a:lvl1pPr>
      <a:lvl2pPr marL="557213" indent="-214313" algn="l" rtl="0" eaLnBrk="0" fontAlgn="base" hangingPunct="0">
        <a:spcBef>
          <a:spcPct val="35000"/>
        </a:spcBef>
        <a:spcAft>
          <a:spcPct val="0"/>
        </a:spcAft>
        <a:buClr>
          <a:schemeClr val="folHlink"/>
        </a:buClr>
        <a:buSzPct val="110000"/>
        <a:buFont typeface="Arial" panose="020B0604020202020204" pitchFamily="34" charset="0"/>
        <a:buChar char="•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2pPr>
      <a:lvl3pPr marL="814388" indent="-171450" algn="l" rtl="0" eaLnBrk="0" fontAlgn="base" hangingPunct="0">
        <a:spcBef>
          <a:spcPct val="35000"/>
        </a:spcBef>
        <a:spcAft>
          <a:spcPct val="0"/>
        </a:spcAft>
        <a:buClr>
          <a:srgbClr val="33CC33"/>
        </a:buClr>
        <a:buSzPct val="85000"/>
        <a:buFont typeface="Wingdings" panose="05000000000000000000" pitchFamily="2" charset="2"/>
        <a:buChar char="§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3pPr>
      <a:lvl4pPr marL="1071563" indent="-17145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Font typeface="Arial" panose="020B0604020202020204" pitchFamily="34" charset="0"/>
        <a:buChar char="•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4pPr>
      <a:lvl5pPr marL="13287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Font typeface="Wingdings" panose="05000000000000000000" pitchFamily="2" charset="2"/>
        <a:buChar char="§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5pPr>
      <a:lvl6pPr marL="16716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0145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23574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27003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rrowheads="1"/>
          </p:cNvSpPr>
          <p:nvPr userDrawn="1"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sp>
        <p:nvSpPr>
          <p:cNvPr id="9" name="TextBox 11"/>
          <p:cNvSpPr txBox="1">
            <a:spLocks noChangeArrowheads="1"/>
          </p:cNvSpPr>
          <p:nvPr userDrawn="1"/>
        </p:nvSpPr>
        <p:spPr bwMode="auto">
          <a:xfrm>
            <a:off x="255588" y="4695825"/>
            <a:ext cx="6781800" cy="392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EE15EB3-3077-C740-8089-CCA1B2033312}" type="slidenum">
              <a:rPr lang="en-US" altLang="en-US" sz="1050" b="1">
                <a:solidFill>
                  <a:schemeClr val="bg1"/>
                </a:solidFill>
              </a:rPr>
              <a:pPr marL="0" marR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lang="en-US" altLang="en-US" sz="1050" b="1" dirty="0">
                <a:solidFill>
                  <a:schemeClr val="bg1"/>
                </a:solidFill>
              </a:rPr>
              <a:t> </a:t>
            </a:r>
            <a:r>
              <a:rPr lang="en-US" altLang="en-US" sz="1050" dirty="0">
                <a:solidFill>
                  <a:schemeClr val="bg1"/>
                </a:solidFill>
              </a:rPr>
              <a:t>|</a:t>
            </a:r>
            <a:r>
              <a:rPr lang="en-US" altLang="en-US" sz="1050" b="1" dirty="0">
                <a:solidFill>
                  <a:schemeClr val="bg1"/>
                </a:solidFill>
              </a:rPr>
              <a:t> Introduction to Databases (S24): </a:t>
            </a:r>
            <a:r>
              <a:rPr lang="en-US" altLang="en-US" sz="1050" i="1" dirty="0">
                <a:solidFill>
                  <a:schemeClr val="bg1"/>
                </a:solidFill>
              </a:rPr>
              <a:t>Lecture 3: ER, Relational, SQL (II)</a:t>
            </a:r>
            <a:br>
              <a:rPr lang="en-US" altLang="en-US" sz="1050" i="1" baseline="0" dirty="0">
                <a:solidFill>
                  <a:schemeClr val="bg1"/>
                </a:solidFill>
              </a:rPr>
            </a:br>
            <a:r>
              <a:rPr lang="de-DE" altLang="en-US" sz="900" i="1" dirty="0">
                <a:solidFill>
                  <a:schemeClr val="bg1"/>
                </a:solidFill>
              </a:rPr>
              <a:t>© Donald F. Ferguson, 2024</a:t>
            </a:r>
            <a:endParaRPr lang="en-US" altLang="en-US" sz="900" i="1" dirty="0">
              <a:solidFill>
                <a:schemeClr val="bg1"/>
              </a:solidFill>
            </a:endParaRPr>
          </a:p>
        </p:txBody>
      </p:sp>
      <p:pic>
        <p:nvPicPr>
          <p:cNvPr id="12" name="Picture 10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tangle 13"/>
          <p:cNvSpPr>
            <a:spLocks noChangeArrowheads="1"/>
          </p:cNvSpPr>
          <p:nvPr userDrawn="1"/>
        </p:nvSpPr>
        <p:spPr bwMode="auto">
          <a:xfrm>
            <a:off x="0" y="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05620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708" r:id="rId1"/>
    <p:sldLayoutId id="2147493709" r:id="rId2"/>
    <p:sldLayoutId id="2147493710" r:id="rId3"/>
    <p:sldLayoutId id="2147493711" r:id="rId4"/>
    <p:sldLayoutId id="2147493712" r:id="rId5"/>
    <p:sldLayoutId id="2147493713" r:id="rId6"/>
    <p:sldLayoutId id="2147493714" r:id="rId7"/>
    <p:sldLayoutId id="2147493715" r:id="rId8"/>
  </p:sldLayoutIdLst>
  <p:txStyles>
    <p:titleStyle>
      <a:lvl1pPr algn="ctr" defTabSz="457200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-128"/>
          <a:cs typeface="+mj-cs"/>
        </a:defRPr>
      </a:lvl1pPr>
      <a:lvl2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2pPr>
      <a:lvl3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3pPr>
      <a:lvl4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4pPr>
      <a:lvl5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9pPr>
    </p:titleStyle>
    <p:bodyStyle>
      <a:lvl1pPr marL="342900" indent="-342900" algn="l" defTabSz="457200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charset="-128"/>
          <a:cs typeface="+mn-cs"/>
        </a:defRPr>
      </a:lvl1pPr>
      <a:lvl2pPr marL="742950" indent="-285750" algn="l" defTabSz="457200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ＭＳ Ｐゴシック" charset="-128"/>
          <a:cs typeface="+mn-cs"/>
        </a:defRPr>
      </a:lvl2pPr>
      <a:lvl3pPr marL="11430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charset="-128"/>
          <a:cs typeface="+mn-cs"/>
        </a:defRPr>
      </a:lvl3pPr>
      <a:lvl4pPr marL="16002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4pPr>
      <a:lvl5pPr marL="20574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56112478-D9B7-4D0D-ADE5-62D5EFAAFBB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747559" y="820342"/>
            <a:ext cx="7728105" cy="36778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512003" name="Rectangle 3">
            <a:extLst>
              <a:ext uri="{FF2B5EF4-FFF2-40B4-BE49-F238E27FC236}">
                <a16:creationId xmlns:a16="http://schemas.microsoft.com/office/drawing/2014/main" id="{D2EB5033-CF44-472B-B77D-FAA18581E631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4800600"/>
            <a:ext cx="19050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050">
                <a:solidFill>
                  <a:srgbClr val="002060"/>
                </a:solidFill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8BECA7E0-09BC-41D3-BD93-B7E81A2ACCB7}" type="slidenum">
              <a:rPr lang="en-US" altLang="en-US" smtClean="0"/>
              <a:pPr>
                <a:defRPr/>
              </a:pPr>
              <a:t>‹#›</a:t>
            </a:fld>
            <a:endParaRPr lang="en-US" altLang="en-US" dirty="0"/>
          </a:p>
        </p:txBody>
      </p:sp>
      <p:sp>
        <p:nvSpPr>
          <p:cNvPr id="1028" name="Text Box 4">
            <a:extLst>
              <a:ext uri="{FF2B5EF4-FFF2-40B4-BE49-F238E27FC236}">
                <a16:creationId xmlns:a16="http://schemas.microsoft.com/office/drawing/2014/main" id="{D0CFC8B2-2C6C-4CA4-9AFC-14298F0DD4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25878" y="4960145"/>
            <a:ext cx="1854995" cy="207749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750" b="1" dirty="0">
                <a:solidFill>
                  <a:srgbClr val="002060"/>
                </a:solidFill>
              </a:rPr>
              <a:t>©Silberschatz, Korth and Sudarshan</a:t>
            </a:r>
          </a:p>
        </p:txBody>
      </p:sp>
      <p:sp>
        <p:nvSpPr>
          <p:cNvPr id="512005" name="Text Box 5">
            <a:extLst>
              <a:ext uri="{FF2B5EF4-FFF2-40B4-BE49-F238E27FC236}">
                <a16:creationId xmlns:a16="http://schemas.microsoft.com/office/drawing/2014/main" id="{ED25C836-0663-424A-84A7-5AB80342286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12846" y="4960145"/>
            <a:ext cx="381836" cy="2077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750" b="1" dirty="0">
                <a:solidFill>
                  <a:srgbClr val="002060"/>
                </a:solidFill>
              </a:rPr>
              <a:t>4.</a:t>
            </a:r>
            <a:fld id="{669DE52E-05EC-4487-BE79-3F9A6A9F8797}" type="slidenum">
              <a:rPr lang="en-US" altLang="en-US" sz="750" b="1" smtClean="0">
                <a:solidFill>
                  <a:srgbClr val="002060"/>
                </a:solidFill>
              </a:rPr>
              <a:pPr algn="ctr">
                <a:spcBef>
                  <a:spcPct val="50000"/>
                </a:spcBef>
                <a:defRPr/>
              </a:pPr>
              <a:t>‹#›</a:t>
            </a:fld>
            <a:endParaRPr lang="en-US" altLang="en-US" sz="750" b="1" dirty="0">
              <a:solidFill>
                <a:srgbClr val="002060"/>
              </a:solidFill>
            </a:endParaRPr>
          </a:p>
        </p:txBody>
      </p:sp>
      <p:sp>
        <p:nvSpPr>
          <p:cNvPr id="512006" name="Rectangle 6">
            <a:extLst>
              <a:ext uri="{FF2B5EF4-FFF2-40B4-BE49-F238E27FC236}">
                <a16:creationId xmlns:a16="http://schemas.microsoft.com/office/drawing/2014/main" id="{BFAC4B4C-D3C2-4A14-871E-CC7D45F0769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768350" y="88106"/>
            <a:ext cx="8077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31" name="Text Box 7">
            <a:extLst>
              <a:ext uri="{FF2B5EF4-FFF2-40B4-BE49-F238E27FC236}">
                <a16:creationId xmlns:a16="http://schemas.microsoft.com/office/drawing/2014/main" id="{5472E9A1-C06F-4393-872E-7F8100F916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" y="4960145"/>
            <a:ext cx="1996059" cy="207749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sz="750" b="1" dirty="0">
                <a:solidFill>
                  <a:srgbClr val="002060"/>
                </a:solidFill>
              </a:rPr>
              <a:t>Database System Concepts - 7</a:t>
            </a:r>
            <a:r>
              <a:rPr lang="en-US" sz="750" b="1" baseline="30000" dirty="0">
                <a:solidFill>
                  <a:srgbClr val="002060"/>
                </a:solidFill>
              </a:rPr>
              <a:t>th</a:t>
            </a:r>
            <a:r>
              <a:rPr lang="en-US" sz="750" b="1" dirty="0">
                <a:solidFill>
                  <a:srgbClr val="002060"/>
                </a:solidFill>
              </a:rPr>
              <a:t> Edition</a:t>
            </a:r>
          </a:p>
        </p:txBody>
      </p:sp>
      <p:sp>
        <p:nvSpPr>
          <p:cNvPr id="1032" name="Freeform 8">
            <a:extLst>
              <a:ext uri="{FF2B5EF4-FFF2-40B4-BE49-F238E27FC236}">
                <a16:creationId xmlns:a16="http://schemas.microsoft.com/office/drawing/2014/main" id="{0362D880-06BD-4D02-876C-3226AC8E6F10}"/>
              </a:ext>
            </a:extLst>
          </p:cNvPr>
          <p:cNvSpPr>
            <a:spLocks/>
          </p:cNvSpPr>
          <p:nvPr/>
        </p:nvSpPr>
        <p:spPr bwMode="auto">
          <a:xfrm>
            <a:off x="8916988" y="4083845"/>
            <a:ext cx="227012" cy="35719"/>
          </a:xfrm>
          <a:custGeom>
            <a:avLst/>
            <a:gdLst>
              <a:gd name="T0" fmla="*/ 0 w 285"/>
              <a:gd name="T1" fmla="*/ 2147483646 h 61"/>
              <a:gd name="T2" fmla="*/ 2147483646 w 285"/>
              <a:gd name="T3" fmla="*/ 2147483646 h 61"/>
              <a:gd name="T4" fmla="*/ 2147483646 w 285"/>
              <a:gd name="T5" fmla="*/ 2147483646 h 61"/>
              <a:gd name="T6" fmla="*/ 2147483646 w 285"/>
              <a:gd name="T7" fmla="*/ 2147483646 h 61"/>
              <a:gd name="T8" fmla="*/ 2147483646 w 285"/>
              <a:gd name="T9" fmla="*/ 2147483646 h 61"/>
              <a:gd name="T10" fmla="*/ 2147483646 w 285"/>
              <a:gd name="T11" fmla="*/ 2147483646 h 61"/>
              <a:gd name="T12" fmla="*/ 2147483646 w 285"/>
              <a:gd name="T13" fmla="*/ 2147483646 h 61"/>
              <a:gd name="T14" fmla="*/ 2147483646 w 285"/>
              <a:gd name="T15" fmla="*/ 2147483646 h 61"/>
              <a:gd name="T16" fmla="*/ 2147483646 w 285"/>
              <a:gd name="T17" fmla="*/ 0 h 61"/>
              <a:gd name="T18" fmla="*/ 2147483646 w 285"/>
              <a:gd name="T19" fmla="*/ 0 h 61"/>
              <a:gd name="T20" fmla="*/ 2147483646 w 285"/>
              <a:gd name="T21" fmla="*/ 0 h 61"/>
              <a:gd name="T22" fmla="*/ 2147483646 w 285"/>
              <a:gd name="T23" fmla="*/ 0 h 61"/>
              <a:gd name="T24" fmla="*/ 2147483646 w 285"/>
              <a:gd name="T25" fmla="*/ 2147483646 h 61"/>
              <a:gd name="T26" fmla="*/ 2147483646 w 285"/>
              <a:gd name="T27" fmla="*/ 2147483646 h 61"/>
              <a:gd name="T28" fmla="*/ 2147483646 w 285"/>
              <a:gd name="T29" fmla="*/ 2147483646 h 61"/>
              <a:gd name="T30" fmla="*/ 2147483646 w 285"/>
              <a:gd name="T31" fmla="*/ 2147483646 h 61"/>
              <a:gd name="T32" fmla="*/ 2147483646 w 285"/>
              <a:gd name="T33" fmla="*/ 2147483646 h 61"/>
              <a:gd name="T34" fmla="*/ 2147483646 w 285"/>
              <a:gd name="T35" fmla="*/ 2147483646 h 61"/>
              <a:gd name="T36" fmla="*/ 2147483646 w 285"/>
              <a:gd name="T37" fmla="*/ 2147483646 h 61"/>
              <a:gd name="T38" fmla="*/ 2147483646 w 285"/>
              <a:gd name="T39" fmla="*/ 2147483646 h 61"/>
              <a:gd name="T40" fmla="*/ 2147483646 w 285"/>
              <a:gd name="T41" fmla="*/ 2147483646 h 61"/>
              <a:gd name="T42" fmla="*/ 2147483646 w 285"/>
              <a:gd name="T43" fmla="*/ 2147483646 h 61"/>
              <a:gd name="T44" fmla="*/ 2147483646 w 285"/>
              <a:gd name="T45" fmla="*/ 2147483646 h 61"/>
              <a:gd name="T46" fmla="*/ 2147483646 w 285"/>
              <a:gd name="T47" fmla="*/ 2147483646 h 61"/>
              <a:gd name="T48" fmla="*/ 2147483646 w 285"/>
              <a:gd name="T49" fmla="*/ 2147483646 h 61"/>
              <a:gd name="T50" fmla="*/ 2147483646 w 285"/>
              <a:gd name="T51" fmla="*/ 2147483646 h 61"/>
              <a:gd name="T52" fmla="*/ 2147483646 w 285"/>
              <a:gd name="T53" fmla="*/ 2147483646 h 61"/>
              <a:gd name="T54" fmla="*/ 2147483646 w 285"/>
              <a:gd name="T55" fmla="*/ 2147483646 h 61"/>
              <a:gd name="T56" fmla="*/ 2147483646 w 285"/>
              <a:gd name="T57" fmla="*/ 2147483646 h 61"/>
              <a:gd name="T58" fmla="*/ 2147483646 w 285"/>
              <a:gd name="T59" fmla="*/ 2147483646 h 61"/>
              <a:gd name="T60" fmla="*/ 2147483646 w 285"/>
              <a:gd name="T61" fmla="*/ 2147483646 h 61"/>
              <a:gd name="T62" fmla="*/ 2147483646 w 285"/>
              <a:gd name="T63" fmla="*/ 2147483646 h 61"/>
              <a:gd name="T64" fmla="*/ 2147483646 w 285"/>
              <a:gd name="T65" fmla="*/ 2147483646 h 61"/>
              <a:gd name="T66" fmla="*/ 2147483646 w 285"/>
              <a:gd name="T67" fmla="*/ 2147483646 h 61"/>
              <a:gd name="T68" fmla="*/ 2147483646 w 285"/>
              <a:gd name="T69" fmla="*/ 2147483646 h 61"/>
              <a:gd name="T70" fmla="*/ 2147483646 w 285"/>
              <a:gd name="T71" fmla="*/ 2147483646 h 61"/>
              <a:gd name="T72" fmla="*/ 2147483646 w 285"/>
              <a:gd name="T73" fmla="*/ 2147483646 h 61"/>
              <a:gd name="T74" fmla="*/ 2147483646 w 285"/>
              <a:gd name="T75" fmla="*/ 2147483646 h 61"/>
              <a:gd name="T76" fmla="*/ 2147483646 w 285"/>
              <a:gd name="T77" fmla="*/ 2147483646 h 61"/>
              <a:gd name="T78" fmla="*/ 2147483646 w 285"/>
              <a:gd name="T79" fmla="*/ 2147483646 h 61"/>
              <a:gd name="T80" fmla="*/ 2147483646 w 285"/>
              <a:gd name="T81" fmla="*/ 2147483646 h 61"/>
              <a:gd name="T82" fmla="*/ 2147483646 w 285"/>
              <a:gd name="T83" fmla="*/ 2147483646 h 61"/>
              <a:gd name="T84" fmla="*/ 2147483646 w 285"/>
              <a:gd name="T85" fmla="*/ 2147483646 h 61"/>
              <a:gd name="T86" fmla="*/ 2147483646 w 285"/>
              <a:gd name="T87" fmla="*/ 2147483646 h 61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285" h="61">
                <a:moveTo>
                  <a:pt x="2" y="61"/>
                </a:moveTo>
                <a:lnTo>
                  <a:pt x="0" y="59"/>
                </a:lnTo>
                <a:lnTo>
                  <a:pt x="0" y="55"/>
                </a:lnTo>
                <a:lnTo>
                  <a:pt x="2" y="48"/>
                </a:lnTo>
                <a:lnTo>
                  <a:pt x="5" y="40"/>
                </a:lnTo>
                <a:lnTo>
                  <a:pt x="9" y="34"/>
                </a:lnTo>
                <a:lnTo>
                  <a:pt x="13" y="31"/>
                </a:lnTo>
                <a:lnTo>
                  <a:pt x="17" y="25"/>
                </a:lnTo>
                <a:lnTo>
                  <a:pt x="24" y="21"/>
                </a:lnTo>
                <a:lnTo>
                  <a:pt x="30" y="17"/>
                </a:lnTo>
                <a:lnTo>
                  <a:pt x="40" y="13"/>
                </a:lnTo>
                <a:lnTo>
                  <a:pt x="45" y="10"/>
                </a:lnTo>
                <a:lnTo>
                  <a:pt x="51" y="8"/>
                </a:lnTo>
                <a:lnTo>
                  <a:pt x="57" y="6"/>
                </a:lnTo>
                <a:lnTo>
                  <a:pt x="64" y="6"/>
                </a:lnTo>
                <a:lnTo>
                  <a:pt x="70" y="2"/>
                </a:lnTo>
                <a:lnTo>
                  <a:pt x="78" y="2"/>
                </a:lnTo>
                <a:lnTo>
                  <a:pt x="85" y="0"/>
                </a:lnTo>
                <a:lnTo>
                  <a:pt x="93" y="0"/>
                </a:lnTo>
                <a:lnTo>
                  <a:pt x="100" y="0"/>
                </a:lnTo>
                <a:lnTo>
                  <a:pt x="110" y="0"/>
                </a:lnTo>
                <a:lnTo>
                  <a:pt x="118" y="0"/>
                </a:lnTo>
                <a:lnTo>
                  <a:pt x="129" y="0"/>
                </a:lnTo>
                <a:lnTo>
                  <a:pt x="137" y="0"/>
                </a:lnTo>
                <a:lnTo>
                  <a:pt x="146" y="2"/>
                </a:lnTo>
                <a:lnTo>
                  <a:pt x="154" y="2"/>
                </a:lnTo>
                <a:lnTo>
                  <a:pt x="163" y="4"/>
                </a:lnTo>
                <a:lnTo>
                  <a:pt x="173" y="6"/>
                </a:lnTo>
                <a:lnTo>
                  <a:pt x="182" y="8"/>
                </a:lnTo>
                <a:lnTo>
                  <a:pt x="192" y="8"/>
                </a:lnTo>
                <a:lnTo>
                  <a:pt x="201" y="12"/>
                </a:lnTo>
                <a:lnTo>
                  <a:pt x="209" y="12"/>
                </a:lnTo>
                <a:lnTo>
                  <a:pt x="216" y="13"/>
                </a:lnTo>
                <a:lnTo>
                  <a:pt x="224" y="15"/>
                </a:lnTo>
                <a:lnTo>
                  <a:pt x="234" y="17"/>
                </a:lnTo>
                <a:lnTo>
                  <a:pt x="239" y="19"/>
                </a:lnTo>
                <a:lnTo>
                  <a:pt x="247" y="21"/>
                </a:lnTo>
                <a:lnTo>
                  <a:pt x="254" y="23"/>
                </a:lnTo>
                <a:lnTo>
                  <a:pt x="260" y="25"/>
                </a:lnTo>
                <a:lnTo>
                  <a:pt x="266" y="25"/>
                </a:lnTo>
                <a:lnTo>
                  <a:pt x="270" y="27"/>
                </a:lnTo>
                <a:lnTo>
                  <a:pt x="273" y="27"/>
                </a:lnTo>
                <a:lnTo>
                  <a:pt x="279" y="29"/>
                </a:lnTo>
                <a:lnTo>
                  <a:pt x="283" y="31"/>
                </a:lnTo>
                <a:lnTo>
                  <a:pt x="285" y="32"/>
                </a:lnTo>
                <a:lnTo>
                  <a:pt x="279" y="44"/>
                </a:lnTo>
                <a:lnTo>
                  <a:pt x="277" y="44"/>
                </a:lnTo>
                <a:lnTo>
                  <a:pt x="273" y="42"/>
                </a:lnTo>
                <a:lnTo>
                  <a:pt x="268" y="42"/>
                </a:lnTo>
                <a:lnTo>
                  <a:pt x="260" y="40"/>
                </a:lnTo>
                <a:lnTo>
                  <a:pt x="251" y="38"/>
                </a:lnTo>
                <a:lnTo>
                  <a:pt x="241" y="36"/>
                </a:lnTo>
                <a:lnTo>
                  <a:pt x="235" y="34"/>
                </a:lnTo>
                <a:lnTo>
                  <a:pt x="230" y="34"/>
                </a:lnTo>
                <a:lnTo>
                  <a:pt x="224" y="32"/>
                </a:lnTo>
                <a:lnTo>
                  <a:pt x="218" y="32"/>
                </a:lnTo>
                <a:lnTo>
                  <a:pt x="213" y="31"/>
                </a:lnTo>
                <a:lnTo>
                  <a:pt x="207" y="31"/>
                </a:lnTo>
                <a:lnTo>
                  <a:pt x="201" y="29"/>
                </a:lnTo>
                <a:lnTo>
                  <a:pt x="196" y="29"/>
                </a:lnTo>
                <a:lnTo>
                  <a:pt x="190" y="27"/>
                </a:lnTo>
                <a:lnTo>
                  <a:pt x="182" y="27"/>
                </a:lnTo>
                <a:lnTo>
                  <a:pt x="178" y="25"/>
                </a:lnTo>
                <a:lnTo>
                  <a:pt x="173" y="25"/>
                </a:lnTo>
                <a:lnTo>
                  <a:pt x="167" y="23"/>
                </a:lnTo>
                <a:lnTo>
                  <a:pt x="163" y="23"/>
                </a:lnTo>
                <a:lnTo>
                  <a:pt x="158" y="21"/>
                </a:lnTo>
                <a:lnTo>
                  <a:pt x="154" y="21"/>
                </a:lnTo>
                <a:lnTo>
                  <a:pt x="148" y="19"/>
                </a:lnTo>
                <a:lnTo>
                  <a:pt x="142" y="19"/>
                </a:lnTo>
                <a:lnTo>
                  <a:pt x="144" y="48"/>
                </a:lnTo>
                <a:lnTo>
                  <a:pt x="110" y="15"/>
                </a:lnTo>
                <a:lnTo>
                  <a:pt x="118" y="48"/>
                </a:lnTo>
                <a:lnTo>
                  <a:pt x="83" y="21"/>
                </a:lnTo>
                <a:lnTo>
                  <a:pt x="91" y="48"/>
                </a:lnTo>
                <a:lnTo>
                  <a:pt x="59" y="29"/>
                </a:lnTo>
                <a:lnTo>
                  <a:pt x="57" y="29"/>
                </a:lnTo>
                <a:lnTo>
                  <a:pt x="53" y="31"/>
                </a:lnTo>
                <a:lnTo>
                  <a:pt x="49" y="31"/>
                </a:lnTo>
                <a:lnTo>
                  <a:pt x="43" y="34"/>
                </a:lnTo>
                <a:lnTo>
                  <a:pt x="38" y="36"/>
                </a:lnTo>
                <a:lnTo>
                  <a:pt x="32" y="38"/>
                </a:lnTo>
                <a:lnTo>
                  <a:pt x="26" y="42"/>
                </a:lnTo>
                <a:lnTo>
                  <a:pt x="23" y="44"/>
                </a:lnTo>
                <a:lnTo>
                  <a:pt x="15" y="50"/>
                </a:lnTo>
                <a:lnTo>
                  <a:pt x="7" y="55"/>
                </a:lnTo>
                <a:lnTo>
                  <a:pt x="4" y="59"/>
                </a:lnTo>
                <a:lnTo>
                  <a:pt x="2" y="6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IN" sz="1350"/>
          </a:p>
        </p:txBody>
      </p:sp>
      <p:pic>
        <p:nvPicPr>
          <p:cNvPr id="10" name="Picture 8" descr="Cover-6Ed"/>
          <p:cNvPicPr>
            <a:picLocks noChangeAspect="1" noChangeArrowheads="1"/>
          </p:cNvPicPr>
          <p:nvPr userDrawn="1"/>
        </p:nvPicPr>
        <p:blipFill>
          <a:blip r:embed="rId14"/>
          <a:stretch>
            <a:fillRect/>
          </a:stretch>
        </p:blipFill>
        <p:spPr bwMode="auto">
          <a:xfrm>
            <a:off x="5547" y="1"/>
            <a:ext cx="742012" cy="710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193808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717" r:id="rId1"/>
    <p:sldLayoutId id="2147493718" r:id="rId2"/>
    <p:sldLayoutId id="2147493719" r:id="rId3"/>
    <p:sldLayoutId id="2147493720" r:id="rId4"/>
    <p:sldLayoutId id="2147493721" r:id="rId5"/>
    <p:sldLayoutId id="2147493722" r:id="rId6"/>
    <p:sldLayoutId id="2147493723" r:id="rId7"/>
    <p:sldLayoutId id="2147493724" r:id="rId8"/>
    <p:sldLayoutId id="2147493725" r:id="rId9"/>
    <p:sldLayoutId id="2147493726" r:id="rId10"/>
    <p:sldLayoutId id="2147493727" r:id="rId11"/>
    <p:sldLayoutId id="2147493728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2100" b="1">
          <a:solidFill>
            <a:srgbClr val="002060"/>
          </a:solidFill>
          <a:effectLst>
            <a:outerShdw blurRad="38100" dist="38100" dir="2700000" algn="tl">
              <a:srgbClr val="DDDDDD"/>
            </a:outerShdw>
          </a:effectLst>
          <a:latin typeface="+mj-lt"/>
          <a:ea typeface="MS PGothic" panose="020B0600070205080204" pitchFamily="34" charset="-128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5pPr>
      <a:lvl6pPr marL="3429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6pPr>
      <a:lvl7pPr marL="6858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7pPr>
      <a:lvl8pPr marL="10287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8pPr>
      <a:lvl9pPr marL="13716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9pPr>
    </p:titleStyle>
    <p:bodyStyle>
      <a:lvl1pPr marL="257175" indent="-257175" algn="l" rtl="0" eaLnBrk="0" fontAlgn="base" hangingPunct="0">
        <a:spcBef>
          <a:spcPct val="35000"/>
        </a:spcBef>
        <a:spcAft>
          <a:spcPct val="0"/>
        </a:spcAft>
        <a:buClr>
          <a:srgbClr val="002060"/>
        </a:buClr>
        <a:buSzPct val="100000"/>
        <a:buFont typeface="Monotype Sorts" pitchFamily="-65" charset="2"/>
        <a:buChar char="n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  <a:cs typeface="ＭＳ Ｐゴシック" charset="0"/>
        </a:defRPr>
      </a:lvl1pPr>
      <a:lvl2pPr marL="557213" indent="-214313" algn="l" rtl="0" eaLnBrk="0" fontAlgn="base" hangingPunct="0">
        <a:spcBef>
          <a:spcPct val="35000"/>
        </a:spcBef>
        <a:spcAft>
          <a:spcPct val="0"/>
        </a:spcAft>
        <a:buClr>
          <a:schemeClr val="folHlink"/>
        </a:buClr>
        <a:buSzPct val="95000"/>
        <a:buFont typeface="Monotype Sorts" pitchFamily="-65" charset="2"/>
        <a:buChar char="l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2pPr>
      <a:lvl3pPr marL="814388" indent="-171450" algn="l" rtl="0" eaLnBrk="0" fontAlgn="base" hangingPunct="0">
        <a:spcBef>
          <a:spcPct val="35000"/>
        </a:spcBef>
        <a:spcAft>
          <a:spcPct val="0"/>
        </a:spcAft>
        <a:buClr>
          <a:srgbClr val="33CC33"/>
        </a:buClr>
        <a:buSzPct val="85000"/>
        <a:buFont typeface="Webdings" panose="05030102010509060703" pitchFamily="18" charset="2"/>
        <a:buChar char="4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3pPr>
      <a:lvl4pPr marL="1071563" indent="-17145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Font typeface="Times New Roman" panose="02020603050405020304" pitchFamily="18" charset="0"/>
        <a:buChar char="–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4pPr>
      <a:lvl5pPr marL="13287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5pPr>
      <a:lvl6pPr marL="16716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0145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23574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27003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en.wikipedia.org/wiki/Associative_entity" TargetMode="External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mailto:dff9@columbia.edu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www.mysqltutorial.org/getting-started-with-mysql/mysql-sample-database/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dbis-uibk.github.io/relax/calc/gist/4f7866c17624ca9dfa85ed2482078be8/relax-silberschatz-english.txt/0" TargetMode="External"/><Relationship Id="rId2" Type="http://schemas.openxmlformats.org/officeDocument/2006/relationships/hyperlink" Target="https://dbis-uibk.github.io/relax/calc/local/uibk/local/0" TargetMode="Externa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s://docs.oracle.com/javadb/10.8.3.0/ref/rrefsqljnaturaljoin.html" TargetMode="Externa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5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5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54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5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5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5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54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54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CE15D65-8053-1B4E-B089-18B4089AAF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" y="-1"/>
            <a:ext cx="9144001" cy="5143501"/>
          </a:xfrm>
          <a:prstGeom prst="rect">
            <a:avLst/>
          </a:prstGeom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pic>
        <p:nvPicPr>
          <p:cNvPr id="3075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6" name="TextBox 9"/>
          <p:cNvSpPr txBox="1">
            <a:spLocks noChangeArrowheads="1"/>
          </p:cNvSpPr>
          <p:nvPr/>
        </p:nvSpPr>
        <p:spPr bwMode="auto">
          <a:xfrm>
            <a:off x="-2" y="1"/>
            <a:ext cx="9144000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2800" i="1" dirty="0"/>
              <a:t>W4111 – Introduction to Databases</a:t>
            </a:r>
            <a:br>
              <a:rPr lang="en-US" altLang="en-US" sz="2800" i="1" dirty="0"/>
            </a:br>
            <a:r>
              <a:rPr lang="en-US" altLang="en-US" sz="2800" i="1" dirty="0"/>
              <a:t>Section 003, V03, Fall 2024</a:t>
            </a:r>
            <a:br>
              <a:rPr lang="en-US" altLang="en-US" sz="3200" i="1" dirty="0"/>
            </a:br>
            <a:r>
              <a:rPr lang="en-US" altLang="en-US" sz="2800" i="1" dirty="0"/>
              <a:t>Lecture 3: ER(2), Relational(2), SQL(2)</a:t>
            </a:r>
            <a:endParaRPr lang="en-US" altLang="en-US" sz="3200" i="1" dirty="0"/>
          </a:p>
        </p:txBody>
      </p:sp>
      <p:sp>
        <p:nvSpPr>
          <p:cNvPr id="3077" name="TextBox 10"/>
          <p:cNvSpPr txBox="1">
            <a:spLocks noChangeArrowheads="1"/>
          </p:cNvSpPr>
          <p:nvPr/>
        </p:nvSpPr>
        <p:spPr bwMode="auto">
          <a:xfrm>
            <a:off x="0" y="4732991"/>
            <a:ext cx="9144000" cy="3638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lnSpc>
                <a:spcPts val="2400"/>
              </a:lnSpc>
            </a:pPr>
            <a:r>
              <a:rPr lang="en-US" altLang="en-US" sz="1200" i="1" dirty="0">
                <a:solidFill>
                  <a:schemeClr val="bg1"/>
                </a:solidFill>
              </a:rPr>
              <a:t>© Donald F. Ferguson, 2024</a:t>
            </a:r>
          </a:p>
        </p:txBody>
      </p:sp>
    </p:spTree>
    <p:extLst>
      <p:ext uri="{BB962C8B-B14F-4D97-AF65-F5344CB8AC3E}">
        <p14:creationId xmlns:p14="http://schemas.microsoft.com/office/powerpoint/2010/main" val="30788252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162576-2B2A-BC2F-5955-C71A329A1E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CB033E4-3621-05E7-986E-AAC0A647B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Notation – Many Notations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E4F61B-33B8-3562-0F74-28EAD911DD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12" y="605927"/>
            <a:ext cx="3352800" cy="2986087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72AFF4C-4E0D-01F9-3D6B-BC68E80657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8170" y="523804"/>
            <a:ext cx="3962400" cy="2691328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2A3CB8F-7913-819D-9582-188B7C8E3C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1571" y="2368962"/>
            <a:ext cx="3352800" cy="234335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5A77E76-4C1D-5179-4A66-8256D504B028}"/>
              </a:ext>
            </a:extLst>
          </p:cNvPr>
          <p:cNvSpPr txBox="1"/>
          <p:nvPr/>
        </p:nvSpPr>
        <p:spPr>
          <a:xfrm>
            <a:off x="4489687" y="666749"/>
            <a:ext cx="5293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UML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0C7D3EE-111D-F3AF-0842-90AE196DD1F8}"/>
              </a:ext>
            </a:extLst>
          </p:cNvPr>
          <p:cNvSpPr txBox="1"/>
          <p:nvPr/>
        </p:nvSpPr>
        <p:spPr>
          <a:xfrm>
            <a:off x="381000" y="666750"/>
            <a:ext cx="8851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ER Model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A52FB2-294D-56A5-4632-BA0993973446}"/>
              </a:ext>
            </a:extLst>
          </p:cNvPr>
          <p:cNvSpPr txBox="1"/>
          <p:nvPr/>
        </p:nvSpPr>
        <p:spPr>
          <a:xfrm>
            <a:off x="2743200" y="4229796"/>
            <a:ext cx="10417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Crow’s Foot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A8502F-9C4B-AAE2-7310-B5E363D4C631}"/>
              </a:ext>
            </a:extLst>
          </p:cNvPr>
          <p:cNvSpPr txBox="1"/>
          <p:nvPr/>
        </p:nvSpPr>
        <p:spPr>
          <a:xfrm>
            <a:off x="6019800" y="3239065"/>
            <a:ext cx="272863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marR="0" lvl="0" indent="-1714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“Other,” i.e. PowerPoint is the most</a:t>
            </a:r>
            <a:b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common modeling notation.</a:t>
            </a:r>
          </a:p>
          <a:p>
            <a:pPr marL="171450" marR="0" lvl="0" indent="-1714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It is easy to get “carried away.”</a:t>
            </a:r>
          </a:p>
          <a:p>
            <a:pPr marL="171450" marR="0" lvl="0" indent="-1714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The trick is to do “just enough modeling.”</a:t>
            </a:r>
          </a:p>
          <a:p>
            <a:pPr marL="171450" marR="0" lvl="0" indent="-1714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I mostly use Crow’s Foot</a:t>
            </a:r>
          </a:p>
          <a:p>
            <a:pPr marL="628650" marR="0" lvl="1" indent="-1714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It is “just enough”</a:t>
            </a:r>
          </a:p>
          <a:p>
            <a:pPr marL="628650" marR="0" lvl="1" indent="-1714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But lacks some capabilities.</a:t>
            </a:r>
          </a:p>
          <a:p>
            <a:pPr marL="171450" marR="0" lvl="0" indent="-1714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The book uses ER notation.</a:t>
            </a:r>
          </a:p>
        </p:txBody>
      </p:sp>
    </p:spTree>
    <p:extLst>
      <p:ext uri="{BB962C8B-B14F-4D97-AF65-F5344CB8AC3E}">
        <p14:creationId xmlns:p14="http://schemas.microsoft.com/office/powerpoint/2010/main" val="20042976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0C106CF-F862-5145-B8ED-A63C3CA93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Notation has Precise Meaning (Crow’s Foot)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5FA813-2810-324E-A5D7-653C29A54C60}"/>
              </a:ext>
            </a:extLst>
          </p:cNvPr>
          <p:cNvSpPr txBox="1"/>
          <p:nvPr/>
        </p:nvSpPr>
        <p:spPr>
          <a:xfrm>
            <a:off x="2667000" y="648930"/>
            <a:ext cx="2895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We will spend a lot of time</a:t>
            </a:r>
            <a:b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discussing keys.</a:t>
            </a: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We will start in a couple</a:t>
            </a:r>
            <a:b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of slides.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1525A6-7CCD-7645-8FAA-4E85332707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3184" y="1352550"/>
            <a:ext cx="4516015" cy="2998885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8A299AD-2B1D-E443-8963-1B5F00E06A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514350"/>
            <a:ext cx="5105400" cy="4114800"/>
          </a:xfrm>
        </p:spPr>
        <p:txBody>
          <a:bodyPr/>
          <a:lstStyle/>
          <a:p>
            <a:r>
              <a:rPr lang="en-US" sz="1400" dirty="0"/>
              <a:t>Attribute annotations:</a:t>
            </a:r>
          </a:p>
          <a:p>
            <a:pPr lvl="1"/>
            <a:r>
              <a:rPr lang="en-US" sz="1200" dirty="0"/>
              <a:t>PK = Primary Key</a:t>
            </a:r>
          </a:p>
          <a:p>
            <a:pPr lvl="1"/>
            <a:r>
              <a:rPr lang="en-US" sz="1200" dirty="0"/>
              <a:t>FK = Foreign Key</a:t>
            </a:r>
            <a:br>
              <a:rPr lang="en-US" sz="1200" dirty="0"/>
            </a:br>
            <a:endParaRPr lang="en-US" sz="1200" dirty="0"/>
          </a:p>
          <a:p>
            <a:r>
              <a:rPr lang="en-US" sz="1400" dirty="0"/>
              <a:t>Line annotations:</a:t>
            </a:r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br>
              <a:rPr lang="en-US" sz="1400" dirty="0"/>
            </a:br>
            <a:r>
              <a:rPr lang="en-US" sz="1400" dirty="0"/>
              <a:t>We will learn over time and there are good tutorials</a:t>
            </a:r>
            <a:br>
              <a:rPr lang="en-US" sz="1400" dirty="0"/>
            </a:br>
            <a:r>
              <a:rPr lang="en-US" sz="1400" dirty="0"/>
              <a:t>(https://</a:t>
            </a:r>
            <a:r>
              <a:rPr lang="en-US" sz="1400" dirty="0" err="1"/>
              <a:t>www.lucidchart.com</a:t>
            </a:r>
            <a:r>
              <a:rPr lang="en-US" sz="1400" dirty="0"/>
              <a:t>/pages/</a:t>
            </a:r>
            <a:r>
              <a:rPr lang="en-US" sz="1400" dirty="0" err="1"/>
              <a:t>er</a:t>
            </a:r>
            <a:r>
              <a:rPr lang="en-US" sz="1400" dirty="0"/>
              <a:t>-diagrams)</a:t>
            </a:r>
            <a:br>
              <a:rPr lang="en-US" sz="1400" dirty="0"/>
            </a:br>
            <a:r>
              <a:rPr lang="en-US" sz="1400" dirty="0"/>
              <a:t>to help study and refresh.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D76DE2-A2BA-3246-BD06-48BF2D8ACE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684538"/>
            <a:ext cx="2984500" cy="1781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3455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B1AF48-FDAA-2FD9-06C4-59032DBFF7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36B6707-FBC3-4186-8B29-31F5FFD70E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pic>
        <p:nvPicPr>
          <p:cNvPr id="10243" name="Picture 7">
            <a:extLst>
              <a:ext uri="{FF2B5EF4-FFF2-40B4-BE49-F238E27FC236}">
                <a16:creationId xmlns:a16="http://schemas.microsoft.com/office/drawing/2014/main" id="{047F24E4-E6F3-7C9F-6329-E2E5B98C19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4" name="TextBox 8">
            <a:extLst>
              <a:ext uri="{FF2B5EF4-FFF2-40B4-BE49-F238E27FC236}">
                <a16:creationId xmlns:a16="http://schemas.microsoft.com/office/drawing/2014/main" id="{C0099862-F8D9-CD9A-84EC-D4FE768B2F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733550"/>
            <a:ext cx="914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2800" i="1" dirty="0">
                <a:solidFill>
                  <a:schemeClr val="bg1"/>
                </a:solidFill>
              </a:rPr>
              <a:t>Introduction</a:t>
            </a:r>
            <a:endParaRPr lang="en-US" altLang="en-US" sz="1600" i="1" dirty="0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1C30BA3-E8B5-6CD5-6659-D3F7C341C277}"/>
              </a:ext>
            </a:extLst>
          </p:cNvPr>
          <p:cNvSpPr/>
          <p:nvPr/>
        </p:nvSpPr>
        <p:spPr>
          <a:xfrm>
            <a:off x="0" y="438150"/>
            <a:ext cx="9144000" cy="424815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</a:rPr>
              <a:t>Entity-Relational Modeling</a:t>
            </a:r>
            <a:br>
              <a:rPr lang="en-US" sz="3600" dirty="0">
                <a:solidFill>
                  <a:schemeClr val="tx1"/>
                </a:solidFill>
              </a:rPr>
            </a:br>
            <a:r>
              <a:rPr lang="en-US" sz="3600" dirty="0">
                <a:solidFill>
                  <a:schemeClr val="tx1"/>
                </a:solidFill>
              </a:rPr>
              <a:t>Design Patterns</a:t>
            </a:r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021CFF6B-255A-A66B-357E-37D2E5E1E6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695825"/>
            <a:ext cx="6781800" cy="350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lnSpc>
                <a:spcPts val="2400"/>
              </a:lnSpc>
            </a:pPr>
            <a:fld id="{A057C3CF-FEF9-2D44-911E-86B89DEEE20D}" type="slidenum">
              <a:rPr lang="en-US" altLang="en-US" sz="800" b="1">
                <a:solidFill>
                  <a:schemeClr val="bg1"/>
                </a:solidFill>
              </a:rPr>
              <a:pPr>
                <a:lnSpc>
                  <a:spcPts val="2400"/>
                </a:lnSpc>
              </a:pPr>
              <a:t>12</a:t>
            </a:fld>
            <a:r>
              <a:rPr lang="en-US" altLang="en-US" sz="800" b="1" dirty="0">
                <a:solidFill>
                  <a:schemeClr val="bg1"/>
                </a:solidFill>
              </a:rPr>
              <a:t> </a:t>
            </a:r>
            <a:r>
              <a:rPr lang="en-US" altLang="en-US" sz="800" dirty="0">
                <a:solidFill>
                  <a:schemeClr val="bg1"/>
                </a:solidFill>
              </a:rPr>
              <a:t>|</a:t>
            </a:r>
            <a:r>
              <a:rPr lang="en-US" altLang="en-US" sz="800" b="1" dirty="0">
                <a:solidFill>
                  <a:schemeClr val="bg1"/>
                </a:solidFill>
              </a:rPr>
              <a:t> COMS W4111_003_2024_3: Lecture 3: ER(2), Relational(2), SQL(2)			© Donald F. Ferguson, 2024</a:t>
            </a:r>
            <a:endParaRPr lang="en-US" altLang="en-US" sz="8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34685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9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Relationship Sets (Cont.)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08435"/>
            <a:ext cx="5715785" cy="938069"/>
          </a:xfrm>
        </p:spPr>
        <p:txBody>
          <a:bodyPr/>
          <a:lstStyle/>
          <a:p>
            <a:r>
              <a:rPr lang="en-US" altLang="en-US" dirty="0"/>
              <a:t>An attribute can also be associated with a relationship set.</a:t>
            </a:r>
          </a:p>
          <a:p>
            <a:r>
              <a:rPr lang="en-US" altLang="en-US" dirty="0"/>
              <a:t>For instance, the </a:t>
            </a:r>
            <a:r>
              <a:rPr lang="en-US" altLang="en-US" i="1" dirty="0"/>
              <a:t>advisor </a:t>
            </a:r>
            <a:r>
              <a:rPr lang="en-US" altLang="en-US" dirty="0"/>
              <a:t>relationship set between entity sets </a:t>
            </a:r>
            <a:r>
              <a:rPr lang="en-US" altLang="en-US" i="1" dirty="0"/>
              <a:t>instructor </a:t>
            </a:r>
            <a:r>
              <a:rPr lang="en-US" altLang="en-US" dirty="0"/>
              <a:t>and </a:t>
            </a:r>
            <a:r>
              <a:rPr lang="en-US" altLang="en-US" i="1" dirty="0"/>
              <a:t>student </a:t>
            </a:r>
            <a:r>
              <a:rPr lang="en-US" altLang="en-US" dirty="0"/>
              <a:t>may have the attribute </a:t>
            </a:r>
            <a:r>
              <a:rPr lang="en-US" altLang="en-US" i="1" dirty="0"/>
              <a:t>date </a:t>
            </a:r>
            <a:r>
              <a:rPr lang="en-US" altLang="en-US" dirty="0"/>
              <a:t>which tracks when the student started being associated with the advisor</a:t>
            </a:r>
          </a:p>
        </p:txBody>
      </p:sp>
      <p:pic>
        <p:nvPicPr>
          <p:cNvPr id="1946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3559" y="1883664"/>
            <a:ext cx="3973859" cy="18848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Schema Diagram for University Database</a:t>
            </a:r>
          </a:p>
        </p:txBody>
      </p:sp>
      <p:pic>
        <p:nvPicPr>
          <p:cNvPr id="21505" name="Picture 1" descr="C:\Users\as668\Desktop\2_09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742950"/>
            <a:ext cx="6483660" cy="3886348"/>
          </a:xfrm>
          <a:prstGeom prst="rect">
            <a:avLst/>
          </a:prstGeom>
          <a:noFill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AA2917F-294B-BC22-6ED4-E1C67960C3D8}"/>
              </a:ext>
            </a:extLst>
          </p:cNvPr>
          <p:cNvSpPr txBox="1"/>
          <p:nvPr/>
        </p:nvSpPr>
        <p:spPr>
          <a:xfrm>
            <a:off x="5835070" y="3521302"/>
            <a:ext cx="308033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Note: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0000"/>
                </a:solidFill>
              </a:rPr>
              <a:t>You can see that </a:t>
            </a:r>
            <a:r>
              <a:rPr lang="en-US" sz="1600" dirty="0" err="1">
                <a:solidFill>
                  <a:srgbClr val="FF0000"/>
                </a:solidFill>
              </a:rPr>
              <a:t>DataGrip</a:t>
            </a:r>
            <a:br>
              <a:rPr lang="en-US" sz="1600" dirty="0">
                <a:solidFill>
                  <a:srgbClr val="FF0000"/>
                </a:solidFill>
              </a:rPr>
            </a:br>
            <a:r>
              <a:rPr lang="en-US" sz="1600" dirty="0">
                <a:solidFill>
                  <a:srgbClr val="FF0000"/>
                </a:solidFill>
              </a:rPr>
              <a:t>uses a similar notation.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0000"/>
                </a:solidFill>
              </a:rPr>
              <a:t>How creating a diagram</a:t>
            </a:r>
            <a:br>
              <a:rPr lang="en-US" sz="1600" dirty="0">
                <a:solidFill>
                  <a:srgbClr val="FF0000"/>
                </a:solidFill>
              </a:rPr>
            </a:br>
            <a:r>
              <a:rPr lang="en-US" sz="1600" dirty="0">
                <a:solidFill>
                  <a:srgbClr val="FF0000"/>
                </a:solidFill>
              </a:rPr>
              <a:t>in </a:t>
            </a:r>
            <a:r>
              <a:rPr lang="en-US" sz="1600" dirty="0" err="1">
                <a:solidFill>
                  <a:srgbClr val="FF0000"/>
                </a:solidFill>
              </a:rPr>
              <a:t>DataGrip</a:t>
            </a:r>
            <a:r>
              <a:rPr lang="en-US" sz="1600" dirty="0">
                <a:solidFill>
                  <a:srgbClr val="FF0000"/>
                </a:solidFill>
              </a:rPr>
              <a:t>.</a:t>
            </a:r>
          </a:p>
          <a:p>
            <a:endParaRPr lang="en-US" sz="16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53AAB98-EE76-1881-96E4-697B6C7B38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/>
              <a:t>Reverse engineering seems to have made some mistakes.</a:t>
            </a:r>
          </a:p>
          <a:p>
            <a:r>
              <a:rPr lang="en-US" sz="1800" dirty="0"/>
              <a:t>But, notice that sometimes:</a:t>
            </a:r>
          </a:p>
          <a:p>
            <a:pPr lvl="1"/>
            <a:r>
              <a:rPr lang="en-US" sz="1600" dirty="0"/>
              <a:t>Relationship are foreign keys,</a:t>
            </a:r>
            <a:br>
              <a:rPr lang="en-US" sz="1600" dirty="0"/>
            </a:br>
            <a:r>
              <a:rPr lang="en-US" sz="1600" dirty="0"/>
              <a:t>e.g. Section-Classroom</a:t>
            </a:r>
          </a:p>
          <a:p>
            <a:pPr lvl="1"/>
            <a:r>
              <a:rPr lang="en-US" sz="1600" dirty="0"/>
              <a:t>Are something else, e.g.</a:t>
            </a:r>
            <a:br>
              <a:rPr lang="en-US" sz="1600" dirty="0"/>
            </a:br>
            <a:r>
              <a:rPr lang="en-US" sz="1600" dirty="0"/>
              <a:t>Advisor</a:t>
            </a:r>
          </a:p>
          <a:p>
            <a:r>
              <a:rPr lang="en-US" sz="1800" dirty="0"/>
              <a:t>This something else is called</a:t>
            </a:r>
            <a:br>
              <a:rPr lang="en-US" sz="1800" dirty="0"/>
            </a:br>
            <a:r>
              <a:rPr lang="en-US" sz="1800" dirty="0"/>
              <a:t>and Associative Entity.</a:t>
            </a:r>
          </a:p>
          <a:p>
            <a:r>
              <a:rPr lang="en-US" sz="1800" dirty="0"/>
              <a:t>SQL requires and Associative Entity if</a:t>
            </a:r>
          </a:p>
          <a:p>
            <a:pPr lvl="1"/>
            <a:r>
              <a:rPr lang="en-US" sz="1600" dirty="0"/>
              <a:t>The relationship is many-to-many.</a:t>
            </a:r>
          </a:p>
          <a:p>
            <a:pPr lvl="1"/>
            <a:r>
              <a:rPr lang="en-US" sz="1600" dirty="0"/>
              <a:t>There are properties on the relationships.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36BE671-BFC1-3D9B-8FFE-751A3099B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Observations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9EDAEE-0497-8B33-36E6-718A988F89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0394" y="222255"/>
            <a:ext cx="4904700" cy="41719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62ABC98-368B-046F-B3B5-B20CD04B6887}"/>
              </a:ext>
            </a:extLst>
          </p:cNvPr>
          <p:cNvSpPr txBox="1"/>
          <p:nvPr/>
        </p:nvSpPr>
        <p:spPr>
          <a:xfrm>
            <a:off x="4114800" y="197643"/>
            <a:ext cx="238238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</a:rPr>
              <a:t>Note: I showed </a:t>
            </a:r>
            <a:r>
              <a:rPr lang="en-US" sz="1600" dirty="0" err="1">
                <a:solidFill>
                  <a:srgbClr val="FF0000"/>
                </a:solidFill>
              </a:rPr>
              <a:t>LucidChart</a:t>
            </a:r>
            <a:br>
              <a:rPr lang="en-US" sz="1600" dirty="0">
                <a:solidFill>
                  <a:srgbClr val="FF0000"/>
                </a:solidFill>
              </a:rPr>
            </a:br>
            <a:r>
              <a:rPr lang="en-US" sz="1600" dirty="0">
                <a:solidFill>
                  <a:srgbClr val="FF0000"/>
                </a:solidFill>
              </a:rPr>
              <a:t>reverse engineering last</a:t>
            </a:r>
            <a:br>
              <a:rPr lang="en-US" sz="1600" dirty="0">
                <a:solidFill>
                  <a:srgbClr val="FF0000"/>
                </a:solidFill>
              </a:rPr>
            </a:br>
            <a:r>
              <a:rPr lang="en-US" sz="1600" dirty="0">
                <a:solidFill>
                  <a:srgbClr val="FF0000"/>
                </a:solidFill>
              </a:rPr>
              <a:t>lecture.</a:t>
            </a:r>
          </a:p>
        </p:txBody>
      </p:sp>
    </p:spTree>
    <p:extLst>
      <p:ext uri="{BB962C8B-B14F-4D97-AF65-F5344CB8AC3E}">
        <p14:creationId xmlns:p14="http://schemas.microsoft.com/office/powerpoint/2010/main" val="21251271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6DCD4F1-274F-B11E-AA7D-232AFB755B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/>
              <a:t>The ER model represents “associations/relationships” as</a:t>
            </a:r>
          </a:p>
          <a:p>
            <a:pPr lvl="1"/>
            <a:r>
              <a:rPr lang="en-US" sz="1600" dirty="0"/>
              <a:t>First class “things”</a:t>
            </a:r>
          </a:p>
          <a:p>
            <a:pPr lvl="1"/>
            <a:r>
              <a:rPr lang="en-US" sz="1600" dirty="0"/>
              <a:t>That are different from “entities.”</a:t>
            </a:r>
          </a:p>
          <a:p>
            <a:r>
              <a:rPr lang="en-US" sz="1800" dirty="0"/>
              <a:t>The SQL model does not have “relationships” or</a:t>
            </a:r>
            <a:br>
              <a:rPr lang="en-US" sz="1800" dirty="0"/>
            </a:br>
            <a:r>
              <a:rPr lang="en-US" sz="1800" dirty="0"/>
              <a:t>associations as first-class types. You have</a:t>
            </a:r>
          </a:p>
          <a:p>
            <a:pPr lvl="1"/>
            <a:r>
              <a:rPr lang="en-US" sz="1600" dirty="0"/>
              <a:t>Tables</a:t>
            </a:r>
          </a:p>
          <a:p>
            <a:pPr lvl="1"/>
            <a:r>
              <a:rPr lang="en-US" sz="1600" dirty="0"/>
              <a:t>Columns</a:t>
            </a:r>
          </a:p>
          <a:p>
            <a:pPr lvl="1"/>
            <a:r>
              <a:rPr lang="en-US" sz="1600" dirty="0"/>
              <a:t>Keys</a:t>
            </a:r>
          </a:p>
          <a:p>
            <a:pPr lvl="1"/>
            <a:r>
              <a:rPr lang="en-US" sz="1600" dirty="0"/>
              <a:t>Constraints</a:t>
            </a:r>
          </a:p>
          <a:p>
            <a:pPr lvl="1"/>
            <a:r>
              <a:rPr lang="en-US" sz="1600" dirty="0"/>
              <a:t>… …</a:t>
            </a:r>
          </a:p>
          <a:p>
            <a:r>
              <a:rPr lang="en-US" sz="1800" dirty="0"/>
              <a:t>You can implement some “relationships” using</a:t>
            </a:r>
            <a:br>
              <a:rPr lang="en-US" sz="1800" dirty="0"/>
            </a:br>
            <a:r>
              <a:rPr lang="en-US" sz="1800" dirty="0"/>
              <a:t>foreign keys. Others require something more</a:t>
            </a:r>
            <a:br>
              <a:rPr lang="en-US" sz="1800" dirty="0"/>
            </a:br>
            <a:r>
              <a:rPr lang="en-US" sz="1800" dirty="0"/>
              <a:t>complex – an </a:t>
            </a:r>
            <a:r>
              <a:rPr lang="en-US" sz="1800" i="1" dirty="0"/>
              <a:t>associative entity.</a:t>
            </a:r>
            <a:endParaRPr lang="en-US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AEAE897-0AD2-4338-3FDF-8AB55EBB48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Associative Entity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39D9D2-694A-B397-441B-A8716A849C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0270" y="1047750"/>
            <a:ext cx="3484179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8971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0CCC50E-11CB-6861-D6E3-C216AA7754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600" dirty="0"/>
              <a:t>“An associative entity is a term used in relational and entity–relationship theory. A relational database requires the implementation of a base relation (or base table) to resolve many-to-many relationships. A base relation representing this kind of entity is called, informally, an associative table.” (</a:t>
            </a:r>
            <a:r>
              <a:rPr lang="en-US" sz="1600" dirty="0">
                <a:hlinkClick r:id="rId2"/>
              </a:rPr>
              <a:t>https://en.wikipedia.org/wiki/Associative_entity</a:t>
            </a:r>
            <a:r>
              <a:rPr lang="en-US" sz="1600" dirty="0"/>
              <a:t>)</a:t>
            </a:r>
          </a:p>
          <a:p>
            <a:r>
              <a:rPr lang="en-US" sz="1600" dirty="0"/>
              <a:t>Consider </a:t>
            </a:r>
            <a:r>
              <a:rPr lang="en-US" sz="1600" i="1" dirty="0"/>
              <a:t>Students – Sections:</a:t>
            </a:r>
          </a:p>
          <a:p>
            <a:pPr lvl="1"/>
            <a:r>
              <a:rPr lang="en-US" sz="1400" dirty="0"/>
              <a:t>This is many-to-many. There is no way to implement in SQL. You see this in the </a:t>
            </a:r>
            <a:r>
              <a:rPr lang="en-US" sz="1400" i="1" dirty="0"/>
              <a:t>Advises</a:t>
            </a:r>
            <a:r>
              <a:rPr lang="en-US" sz="1400" dirty="0"/>
              <a:t> table in the sample database.</a:t>
            </a:r>
          </a:p>
          <a:p>
            <a:pPr lvl="1"/>
            <a:r>
              <a:rPr lang="en-US" sz="1400" dirty="0"/>
              <a:t>The “relationship/association” has properties that are not attributes of the connected entities.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A9EF971-2BF5-3F4F-D16F-EF82E9293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Associative Entity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02060F-2928-529A-5019-1500227B7D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40230"/>
            <a:ext cx="4036115" cy="1676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5500D47-8C67-B6FF-99C3-CE3B987C5F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8003" y="2753342"/>
            <a:ext cx="3962400" cy="1518233"/>
          </a:xfrm>
          <a:prstGeom prst="rect">
            <a:avLst/>
          </a:prstGeom>
        </p:spPr>
      </p:pic>
      <p:sp>
        <p:nvSpPr>
          <p:cNvPr id="6" name="Right Arrow 5">
            <a:extLst>
              <a:ext uri="{FF2B5EF4-FFF2-40B4-BE49-F238E27FC236}">
                <a16:creationId xmlns:a16="http://schemas.microsoft.com/office/drawing/2014/main" id="{0FD0876D-B232-03A0-BF63-47777B13DECC}"/>
              </a:ext>
            </a:extLst>
          </p:cNvPr>
          <p:cNvSpPr/>
          <p:nvPr/>
        </p:nvSpPr>
        <p:spPr>
          <a:xfrm>
            <a:off x="4003458" y="2635562"/>
            <a:ext cx="1295400" cy="533400"/>
          </a:xfrm>
          <a:prstGeom prst="rightArrow">
            <a:avLst/>
          </a:prstGeom>
          <a:solidFill>
            <a:srgbClr val="0070C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SQL Realization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194C058-E018-3896-1C69-96AC828B7A90}"/>
              </a:ext>
            </a:extLst>
          </p:cNvPr>
          <p:cNvSpPr txBox="1"/>
          <p:nvPr/>
        </p:nvSpPr>
        <p:spPr>
          <a:xfrm>
            <a:off x="1981200" y="4271575"/>
            <a:ext cx="2970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Switch to notebook diagram.</a:t>
            </a:r>
          </a:p>
        </p:txBody>
      </p:sp>
    </p:spTree>
    <p:extLst>
      <p:ext uri="{BB962C8B-B14F-4D97-AF65-F5344CB8AC3E}">
        <p14:creationId xmlns:p14="http://schemas.microsoft.com/office/powerpoint/2010/main" val="589969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4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Relationship Sets with Attributes</a:t>
            </a:r>
          </a:p>
        </p:txBody>
      </p:sp>
      <p:pic>
        <p:nvPicPr>
          <p:cNvPr id="2048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513" y="1190625"/>
            <a:ext cx="5199460" cy="151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6182213-CFF1-7FBC-2870-314238F672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Example from Columbia University Model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C49279-58BD-E632-0BCB-E21524945D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527402"/>
            <a:ext cx="7467600" cy="4088695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D9A751D-2567-C08D-DF6A-81454A3B88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33600" y="1976472"/>
            <a:ext cx="3657600" cy="609600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>
                <a:solidFill>
                  <a:srgbClr val="FF0000"/>
                </a:solidFill>
              </a:rPr>
              <a:t>A student can have more than</a:t>
            </a:r>
            <a:br>
              <a:rPr lang="en-US" sz="1800" dirty="0">
                <a:solidFill>
                  <a:srgbClr val="FF0000"/>
                </a:solidFill>
              </a:rPr>
            </a:br>
            <a:r>
              <a:rPr lang="en-US" sz="1800" dirty="0">
                <a:solidFill>
                  <a:srgbClr val="FF0000"/>
                </a:solidFill>
              </a:rPr>
              <a:t>one relationship with a section, e.g.</a:t>
            </a:r>
          </a:p>
          <a:p>
            <a:pPr lvl="1"/>
            <a:r>
              <a:rPr lang="en-US" sz="1600" dirty="0">
                <a:solidFill>
                  <a:srgbClr val="FF0000"/>
                </a:solidFill>
              </a:rPr>
              <a:t>Student</a:t>
            </a:r>
          </a:p>
          <a:p>
            <a:pPr lvl="1"/>
            <a:r>
              <a:rPr lang="en-US" sz="1600" dirty="0">
                <a:solidFill>
                  <a:srgbClr val="FF0000"/>
                </a:solidFill>
              </a:rPr>
              <a:t>TA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EF187B-D24D-682E-756F-90F0FF57879D}"/>
              </a:ext>
            </a:extLst>
          </p:cNvPr>
          <p:cNvSpPr txBox="1"/>
          <p:nvPr/>
        </p:nvSpPr>
        <p:spPr>
          <a:xfrm>
            <a:off x="5791200" y="4035142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730EC3-A917-298F-49EC-104A06703393}"/>
              </a:ext>
            </a:extLst>
          </p:cNvPr>
          <p:cNvSpPr txBox="1"/>
          <p:nvPr/>
        </p:nvSpPr>
        <p:spPr>
          <a:xfrm>
            <a:off x="7162800" y="742950"/>
            <a:ext cx="217623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dff9@columbia.edu</a:t>
            </a:r>
            <a:endParaRPr lang="en-US" dirty="0"/>
          </a:p>
          <a:p>
            <a:r>
              <a:rPr lang="en-US" dirty="0"/>
              <a:t>dff9</a:t>
            </a:r>
          </a:p>
          <a:p>
            <a:r>
              <a:rPr lang="en-US" dirty="0" err="1"/>
              <a:t>dff@cs.columbia.edu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38365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D109F9-AC13-CE6D-D5B9-256788C15D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C39977B-C6F9-4176-6422-72F49524BF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" y="-1"/>
            <a:ext cx="9144001" cy="514350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36DB963-CDCC-558C-C3B6-41A72E9B81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pic>
        <p:nvPicPr>
          <p:cNvPr id="3075" name="Picture 7">
            <a:extLst>
              <a:ext uri="{FF2B5EF4-FFF2-40B4-BE49-F238E27FC236}">
                <a16:creationId xmlns:a16="http://schemas.microsoft.com/office/drawing/2014/main" id="{3B87AE00-C98E-AD21-1D56-2B0456346B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6" name="TextBox 9">
            <a:extLst>
              <a:ext uri="{FF2B5EF4-FFF2-40B4-BE49-F238E27FC236}">
                <a16:creationId xmlns:a16="http://schemas.microsoft.com/office/drawing/2014/main" id="{0E63437A-7981-5181-9BD4-27B25BA2A7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2" y="1"/>
            <a:ext cx="9144000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2800" i="1" dirty="0"/>
              <a:t>W4111 – Introduction to Databases</a:t>
            </a:r>
            <a:br>
              <a:rPr lang="en-US" altLang="en-US" sz="2800" i="1" dirty="0"/>
            </a:br>
            <a:r>
              <a:rPr lang="en-US" altLang="en-US" sz="2800" i="1" dirty="0"/>
              <a:t>Section 003, V03, Fall 2024</a:t>
            </a:r>
            <a:br>
              <a:rPr lang="en-US" altLang="en-US" sz="3200" i="1" dirty="0"/>
            </a:br>
            <a:r>
              <a:rPr lang="en-US" altLang="en-US" sz="2800" i="1" dirty="0"/>
              <a:t>Lecture 3: ER(2), Relational(2), SQL(2)</a:t>
            </a:r>
            <a:endParaRPr lang="en-US" altLang="en-US" sz="3200" i="1" dirty="0"/>
          </a:p>
        </p:txBody>
      </p:sp>
      <p:sp>
        <p:nvSpPr>
          <p:cNvPr id="3077" name="TextBox 10">
            <a:extLst>
              <a:ext uri="{FF2B5EF4-FFF2-40B4-BE49-F238E27FC236}">
                <a16:creationId xmlns:a16="http://schemas.microsoft.com/office/drawing/2014/main" id="{AEC9284D-C680-A308-1FA0-0154379D2C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732991"/>
            <a:ext cx="9144000" cy="3638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lnSpc>
                <a:spcPts val="2400"/>
              </a:lnSpc>
            </a:pPr>
            <a:r>
              <a:rPr lang="en-US" altLang="en-US" sz="1200" i="1" dirty="0">
                <a:solidFill>
                  <a:schemeClr val="bg1"/>
                </a:solidFill>
              </a:rPr>
              <a:t>© Donald F. Ferguson, 2024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81DDCB19-2759-601A-5C82-1A25245F0242}"/>
              </a:ext>
            </a:extLst>
          </p:cNvPr>
          <p:cNvSpPr/>
          <p:nvPr/>
        </p:nvSpPr>
        <p:spPr>
          <a:xfrm>
            <a:off x="1524000" y="1733550"/>
            <a:ext cx="6400800" cy="2209800"/>
          </a:xfrm>
          <a:prstGeom prst="roundRect">
            <a:avLst/>
          </a:prstGeom>
          <a:solidFill>
            <a:srgbClr val="0070C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We will start in a few minutes.</a:t>
            </a:r>
          </a:p>
        </p:txBody>
      </p:sp>
    </p:spTree>
    <p:extLst>
      <p:ext uri="{BB962C8B-B14F-4D97-AF65-F5344CB8AC3E}">
        <p14:creationId xmlns:p14="http://schemas.microsoft.com/office/powerpoint/2010/main" val="14199817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5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Roles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56012"/>
            <a:ext cx="5916073" cy="1107281"/>
          </a:xfrm>
        </p:spPr>
        <p:txBody>
          <a:bodyPr/>
          <a:lstStyle/>
          <a:p>
            <a:r>
              <a:rPr kumimoji="0" lang="en-US" altLang="en-US" dirty="0"/>
              <a:t>Entity sets of a relationship need not be distinct</a:t>
            </a:r>
          </a:p>
          <a:p>
            <a:pPr lvl="1"/>
            <a:r>
              <a:rPr kumimoji="0" lang="en-US" altLang="en-US" dirty="0">
                <a:ea typeface="ＭＳ Ｐゴシック" panose="020B0600070205080204" pitchFamily="34" charset="-128"/>
              </a:rPr>
              <a:t>Each occurrence of an entity set plays a “role” in the relationship</a:t>
            </a:r>
            <a:endParaRPr lang="en-US" altLang="en-US" dirty="0">
              <a:ea typeface="ＭＳ Ｐゴシック" panose="020B0600070205080204" pitchFamily="34" charset="-128"/>
            </a:endParaRPr>
          </a:p>
          <a:p>
            <a:r>
              <a:rPr lang="en-US" altLang="en-US" dirty="0"/>
              <a:t>The labels “</a:t>
            </a:r>
            <a:r>
              <a:rPr lang="en-US" altLang="ja-JP" i="1" dirty="0" err="1"/>
              <a:t>course_id</a:t>
            </a:r>
            <a:r>
              <a:rPr lang="en-US" altLang="en-US" dirty="0"/>
              <a:t>”</a:t>
            </a:r>
            <a:r>
              <a:rPr lang="en-US" altLang="ja-JP" dirty="0"/>
              <a:t> and </a:t>
            </a:r>
            <a:r>
              <a:rPr lang="en-US" altLang="en-US" dirty="0"/>
              <a:t>“</a:t>
            </a:r>
            <a:r>
              <a:rPr lang="en-US" altLang="ja-JP" i="1" dirty="0" err="1"/>
              <a:t>prereq_id</a:t>
            </a:r>
            <a:r>
              <a:rPr lang="en-US" altLang="en-US" dirty="0"/>
              <a:t>”</a:t>
            </a:r>
            <a:r>
              <a:rPr lang="en-US" altLang="ja-JP" dirty="0"/>
              <a:t> are called </a:t>
            </a:r>
            <a:r>
              <a:rPr lang="en-US" altLang="ja-JP" b="1" dirty="0">
                <a:solidFill>
                  <a:srgbClr val="002060"/>
                </a:solidFill>
              </a:rPr>
              <a:t>roles</a:t>
            </a:r>
            <a:r>
              <a:rPr lang="en-US" altLang="ja-JP" dirty="0"/>
              <a:t>.</a:t>
            </a:r>
            <a:endParaRPr lang="en-US" altLang="en-US" dirty="0"/>
          </a:p>
        </p:txBody>
      </p:sp>
      <p:pic>
        <p:nvPicPr>
          <p:cNvPr id="21508" name="Picture 1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4640" y="1858759"/>
            <a:ext cx="3854403" cy="11370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CB537B6-AEDD-1026-65EB-182CC363B6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/>
              <a:t>Another simple but representative example we use is Classic Models</a:t>
            </a:r>
            <a:br>
              <a:rPr lang="en-US" sz="1800" dirty="0"/>
            </a:br>
            <a:r>
              <a:rPr lang="en-US" sz="1800" dirty="0"/>
              <a:t>(</a:t>
            </a:r>
            <a:r>
              <a:rPr lang="en-US" sz="1800" dirty="0">
                <a:hlinkClick r:id="rId2"/>
              </a:rPr>
              <a:t>https://www.mysqltutorial.org/getting-started-with-mysql/mysql-sample-database/</a:t>
            </a:r>
            <a:r>
              <a:rPr lang="en-US" sz="1800" dirty="0"/>
              <a:t>).</a:t>
            </a:r>
          </a:p>
          <a:p>
            <a:r>
              <a:rPr lang="en-US" sz="1800" dirty="0"/>
              <a:t>You can see an example of a non-distinct entity sets.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B016917-3D35-4D72-3B9F-3387086F8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Example – Classic Models</a:t>
            </a:r>
          </a:p>
        </p:txBody>
      </p:sp>
      <p:pic>
        <p:nvPicPr>
          <p:cNvPr id="1026" name="Picture 2" descr="MySQL Sample Database">
            <a:extLst>
              <a:ext uri="{FF2B5EF4-FFF2-40B4-BE49-F238E27FC236}">
                <a16:creationId xmlns:a16="http://schemas.microsoft.com/office/drawing/2014/main" id="{AAA12D6B-5061-AE23-E065-1324CE31ED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1524000"/>
            <a:ext cx="3586257" cy="3105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DDD23A8-17E3-E5E4-E683-661AAFA8A6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576" y="1600200"/>
            <a:ext cx="4068547" cy="29337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A2DB909-2051-A612-6022-4DCF00EEDD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43200" y="1583931"/>
            <a:ext cx="2247030" cy="1377950"/>
          </a:xfrm>
          <a:prstGeom prst="rect">
            <a:avLst/>
          </a:prstGeom>
        </p:spPr>
      </p:pic>
      <p:cxnSp>
        <p:nvCxnSpPr>
          <p:cNvPr id="7" name="Elbow Connector 6">
            <a:extLst>
              <a:ext uri="{FF2B5EF4-FFF2-40B4-BE49-F238E27FC236}">
                <a16:creationId xmlns:a16="http://schemas.microsoft.com/office/drawing/2014/main" id="{3C6B41F4-1032-F89C-6707-BF1D69CFAB06}"/>
              </a:ext>
            </a:extLst>
          </p:cNvPr>
          <p:cNvCxnSpPr/>
          <p:nvPr/>
        </p:nvCxnSpPr>
        <p:spPr>
          <a:xfrm rot="16200000" flipH="1">
            <a:off x="5153025" y="1552575"/>
            <a:ext cx="1276350" cy="1219200"/>
          </a:xfrm>
          <a:prstGeom prst="bentConnector3">
            <a:avLst>
              <a:gd name="adj1" fmla="val 100724"/>
            </a:avLst>
          </a:prstGeom>
          <a:ln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9F1C7888-A142-7830-91BD-E9CD46D0EB6D}"/>
              </a:ext>
            </a:extLst>
          </p:cNvPr>
          <p:cNvSpPr/>
          <p:nvPr/>
        </p:nvSpPr>
        <p:spPr>
          <a:xfrm>
            <a:off x="304800" y="3067050"/>
            <a:ext cx="3941323" cy="266700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7559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0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Degree of a Relationship Set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20341"/>
            <a:ext cx="5669090" cy="2837259"/>
          </a:xfrm>
        </p:spPr>
        <p:txBody>
          <a:bodyPr/>
          <a:lstStyle/>
          <a:p>
            <a:r>
              <a:rPr lang="en-US" altLang="en-US" dirty="0"/>
              <a:t>Binary relationship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involve two entity sets (or degree two). 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most relationship sets in a database system are binary.</a:t>
            </a:r>
          </a:p>
          <a:p>
            <a:r>
              <a:rPr lang="en-US" altLang="en-US" dirty="0"/>
              <a:t>Relationships between more than two entity sets are rare.  Most relationships are binary. (More on this later.)</a:t>
            </a:r>
          </a:p>
          <a:p>
            <a:pPr lvl="1">
              <a:buClr>
                <a:srgbClr val="FF9933"/>
              </a:buClr>
            </a:pPr>
            <a:r>
              <a:rPr lang="en-US" altLang="en-US" dirty="0">
                <a:ea typeface="ＭＳ Ｐゴシック" panose="020B0600070205080204" pitchFamily="34" charset="-128"/>
              </a:rPr>
              <a:t>Example: </a:t>
            </a:r>
            <a:r>
              <a:rPr lang="en-US" altLang="en-US" i="1" dirty="0">
                <a:ea typeface="ＭＳ Ｐゴシック" panose="020B0600070205080204" pitchFamily="34" charset="-128"/>
              </a:rPr>
              <a:t>students</a:t>
            </a:r>
            <a:r>
              <a:rPr lang="en-US" altLang="en-US" dirty="0">
                <a:ea typeface="ＭＳ Ｐゴシック" panose="020B0600070205080204" pitchFamily="34" charset="-128"/>
              </a:rPr>
              <a:t> work on research </a:t>
            </a:r>
            <a:r>
              <a:rPr lang="en-US" altLang="en-US" i="1" dirty="0">
                <a:ea typeface="ＭＳ Ｐゴシック" panose="020B0600070205080204" pitchFamily="34" charset="-128"/>
              </a:rPr>
              <a:t>projects</a:t>
            </a:r>
            <a:r>
              <a:rPr lang="en-US" altLang="en-US" dirty="0">
                <a:ea typeface="ＭＳ Ｐゴシック" panose="020B0600070205080204" pitchFamily="34" charset="-128"/>
              </a:rPr>
              <a:t> under the guidance of an </a:t>
            </a:r>
            <a:r>
              <a:rPr lang="en-US" altLang="en-US" i="1" dirty="0">
                <a:ea typeface="ＭＳ Ｐゴシック" panose="020B0600070205080204" pitchFamily="34" charset="-128"/>
              </a:rPr>
              <a:t>instructor</a:t>
            </a:r>
            <a:r>
              <a:rPr lang="en-US" altLang="en-US" dirty="0">
                <a:ea typeface="ＭＳ Ｐゴシック" panose="020B0600070205080204" pitchFamily="34" charset="-128"/>
              </a:rPr>
              <a:t>. </a:t>
            </a:r>
          </a:p>
          <a:p>
            <a:pPr lvl="1">
              <a:buClr>
                <a:srgbClr val="FF9933"/>
              </a:buClr>
            </a:pPr>
            <a:r>
              <a:rPr lang="en-US" altLang="en-US" dirty="0">
                <a:ea typeface="ＭＳ Ｐゴシック" panose="020B0600070205080204" pitchFamily="34" charset="-128"/>
              </a:rPr>
              <a:t>relationship </a:t>
            </a:r>
            <a:r>
              <a:rPr lang="en-US" altLang="en-US" i="1" dirty="0" err="1">
                <a:ea typeface="ＭＳ Ｐゴシック" panose="020B0600070205080204" pitchFamily="34" charset="-128"/>
              </a:rPr>
              <a:t>proj_guide</a:t>
            </a:r>
            <a:r>
              <a:rPr lang="en-US" altLang="en-US" dirty="0">
                <a:ea typeface="ＭＳ Ｐゴシック" panose="020B0600070205080204" pitchFamily="34" charset="-128"/>
              </a:rPr>
              <a:t> is a ternary relationship between </a:t>
            </a:r>
            <a:r>
              <a:rPr lang="en-US" altLang="en-US" i="1" dirty="0">
                <a:ea typeface="ＭＳ Ｐゴシック" panose="020B0600070205080204" pitchFamily="34" charset="-128"/>
              </a:rPr>
              <a:t>instructor, student, </a:t>
            </a:r>
            <a:r>
              <a:rPr lang="en-US" altLang="en-US" dirty="0">
                <a:ea typeface="ＭＳ Ｐゴシック" panose="020B0600070205080204" pitchFamily="34" charset="-128"/>
              </a:rPr>
              <a:t>and </a:t>
            </a:r>
            <a:r>
              <a:rPr lang="en-US" altLang="en-US" i="1" dirty="0">
                <a:ea typeface="ＭＳ Ｐゴシック" panose="020B0600070205080204" pitchFamily="34" charset="-128"/>
              </a:rPr>
              <a:t>project</a:t>
            </a:r>
            <a:endParaRPr kumimoji="0" lang="en-US" altLang="en-US" dirty="0">
              <a:ea typeface="ＭＳ Ｐゴシック" panose="020B0600070205080204" pitchFamily="34" charset="-128"/>
            </a:endParaRPr>
          </a:p>
          <a:p>
            <a:pPr lvl="1"/>
            <a:endParaRPr lang="en-US" altLang="en-US" sz="1500" dirty="0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978" name="Rectangle 2"/>
          <p:cNvSpPr>
            <a:spLocks noGrp="1" noChangeArrowheads="1"/>
          </p:cNvSpPr>
          <p:nvPr>
            <p:ph type="title"/>
          </p:nvPr>
        </p:nvSpPr>
        <p:spPr>
          <a:xfrm>
            <a:off x="1628775" y="40481"/>
            <a:ext cx="6372225" cy="457200"/>
          </a:xfrm>
        </p:spPr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Non-binary Relationship Sets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28926" y="888207"/>
            <a:ext cx="5726097" cy="1260634"/>
          </a:xfrm>
        </p:spPr>
        <p:txBody>
          <a:bodyPr/>
          <a:lstStyle/>
          <a:p>
            <a:r>
              <a:rPr lang="en-US" altLang="en-US" dirty="0"/>
              <a:t>Most relationship sets are binary</a:t>
            </a:r>
          </a:p>
          <a:p>
            <a:r>
              <a:rPr lang="en-US" altLang="en-US" dirty="0"/>
              <a:t>There are  occasions when it is more convenient to represent relationships as non-binary.</a:t>
            </a:r>
          </a:p>
          <a:p>
            <a:r>
              <a:rPr lang="en-US" altLang="en-US" dirty="0"/>
              <a:t>E-R Diagram with a Ternary Relationship</a:t>
            </a:r>
          </a:p>
          <a:p>
            <a:endParaRPr lang="en-US" altLang="en-US" dirty="0"/>
          </a:p>
          <a:p>
            <a:endParaRPr lang="en-US" altLang="en-US" dirty="0"/>
          </a:p>
        </p:txBody>
      </p:sp>
      <p:pic>
        <p:nvPicPr>
          <p:cNvPr id="23556" name="Picture 2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9465" y="2066544"/>
            <a:ext cx="3823619" cy="1472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1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Mapping Cardinality Constraints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2" y="820341"/>
            <a:ext cx="5709128" cy="3086100"/>
          </a:xfrm>
        </p:spPr>
        <p:txBody>
          <a:bodyPr/>
          <a:lstStyle/>
          <a:p>
            <a:r>
              <a:rPr lang="en-US" altLang="en-US" dirty="0"/>
              <a:t>Express the number of entities to which another entity can be associated via a relationship set.</a:t>
            </a:r>
          </a:p>
          <a:p>
            <a:r>
              <a:rPr lang="en-US" altLang="en-US" dirty="0"/>
              <a:t>Most useful in describing binary relationship sets.</a:t>
            </a:r>
          </a:p>
          <a:p>
            <a:r>
              <a:rPr lang="en-US" altLang="en-US" dirty="0"/>
              <a:t>For a binary relationship set the mapping cardinality must be one of the following types: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One to one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One to many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Many to one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Many to many 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2619CB-9F17-D704-8CEB-6152218100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6C9B006-25B7-68C0-AB94-5E3D943E9E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pic>
        <p:nvPicPr>
          <p:cNvPr id="10243" name="Picture 7">
            <a:extLst>
              <a:ext uri="{FF2B5EF4-FFF2-40B4-BE49-F238E27FC236}">
                <a16:creationId xmlns:a16="http://schemas.microsoft.com/office/drawing/2014/main" id="{90217E77-759A-99B4-A9CE-48E9E0A1D8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4" name="TextBox 8">
            <a:extLst>
              <a:ext uri="{FF2B5EF4-FFF2-40B4-BE49-F238E27FC236}">
                <a16:creationId xmlns:a16="http://schemas.microsoft.com/office/drawing/2014/main" id="{39C9B2DB-F156-9528-7C03-44ED8FD964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733550"/>
            <a:ext cx="914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Introduction</a:t>
            </a:r>
            <a:endParaRPr kumimoji="0" lang="en-US" altLang="en-US" sz="16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85BAFFC-D5A3-F860-D81B-694ACB766E39}"/>
              </a:ext>
            </a:extLst>
          </p:cNvPr>
          <p:cNvSpPr/>
          <p:nvPr/>
        </p:nvSpPr>
        <p:spPr>
          <a:xfrm>
            <a:off x="0" y="438150"/>
            <a:ext cx="9144000" cy="424815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Let’s Examine and Do Some Examples</a:t>
            </a:r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D4A7FBD7-E2E0-0B85-8723-5FD639AE1B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695825"/>
            <a:ext cx="6781800" cy="350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057C3CF-FEF9-2D44-911E-86B89DEEE20D}" type="slidenum">
              <a:rPr kumimoji="0" lang="en-US" altLang="en-US" sz="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457200" rtl="0" eaLnBrk="1" fontAlgn="base" latinLnBrk="0" hangingPunct="1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r>
              <a:rPr kumimoji="0" lang="en-US" alt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</a:t>
            </a:r>
            <a:r>
              <a:rPr kumimoji="0" lang="en-US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|</a:t>
            </a:r>
            <a:r>
              <a:rPr kumimoji="0" lang="en-US" alt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COMS W4111_003_2024_3: Lecture 3: ER(2), Relational(2), SQL(2)			© Donald F. Ferguson, 2024</a:t>
            </a:r>
            <a:endParaRPr kumimoji="0" lang="en-US" altLang="en-US" sz="8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823865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5F97B6-3357-8E90-473F-30977F1997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Picture 11" descr="16x9_BG-08.jpg">
            <a:extLst>
              <a:ext uri="{FF2B5EF4-FFF2-40B4-BE49-F238E27FC236}">
                <a16:creationId xmlns:a16="http://schemas.microsoft.com/office/drawing/2014/main" id="{47EEFC01-B0DE-169D-B8B3-ABCE1F51ED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26BD595-F1AB-CC29-DCAC-AB556D3BCF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pic>
        <p:nvPicPr>
          <p:cNvPr id="10243" name="Picture 7">
            <a:extLst>
              <a:ext uri="{FF2B5EF4-FFF2-40B4-BE49-F238E27FC236}">
                <a16:creationId xmlns:a16="http://schemas.microsoft.com/office/drawing/2014/main" id="{B5172FEA-FFAB-3FA5-A90E-6156726245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4" name="TextBox 8">
            <a:extLst>
              <a:ext uri="{FF2B5EF4-FFF2-40B4-BE49-F238E27FC236}">
                <a16:creationId xmlns:a16="http://schemas.microsoft.com/office/drawing/2014/main" id="{D743D9CA-8F1C-8134-9621-9CCCB812CB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694587"/>
            <a:ext cx="91440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3600" dirty="0">
                <a:solidFill>
                  <a:schemeClr val="bg1"/>
                </a:solidFill>
              </a:rPr>
              <a:t>Relational Model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4B2C7294-971A-6FB5-47D9-0B5378AC8D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695825"/>
            <a:ext cx="6781800" cy="350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lnSpc>
                <a:spcPts val="2400"/>
              </a:lnSpc>
            </a:pPr>
            <a:fld id="{A057C3CF-FEF9-2D44-911E-86B89DEEE20D}" type="slidenum">
              <a:rPr lang="en-US" altLang="en-US" sz="800" b="1">
                <a:solidFill>
                  <a:schemeClr val="bg1"/>
                </a:solidFill>
              </a:rPr>
              <a:pPr>
                <a:lnSpc>
                  <a:spcPts val="2400"/>
                </a:lnSpc>
              </a:pPr>
              <a:t>26</a:t>
            </a:fld>
            <a:r>
              <a:rPr lang="en-US" altLang="en-US" sz="800" b="1" dirty="0">
                <a:solidFill>
                  <a:schemeClr val="bg1"/>
                </a:solidFill>
              </a:rPr>
              <a:t> </a:t>
            </a:r>
            <a:r>
              <a:rPr lang="en-US" altLang="en-US" sz="800" dirty="0">
                <a:solidFill>
                  <a:schemeClr val="bg1"/>
                </a:solidFill>
              </a:rPr>
              <a:t>|</a:t>
            </a:r>
            <a:r>
              <a:rPr lang="en-US" altLang="en-US" sz="800" b="1" dirty="0">
                <a:solidFill>
                  <a:schemeClr val="bg1"/>
                </a:solidFill>
              </a:rPr>
              <a:t> COMS W4111_003_2024_3: Lecture 3: ER(2), Relational(2), SQL(2)			© Donald F. Ferguson, 2024</a:t>
            </a:r>
            <a:endParaRPr lang="en-US" altLang="en-US" sz="8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69509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44D7BA-3422-6B9D-0199-A206BC3259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EF66751-45DE-D41B-DAEA-327E1AF57D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pic>
        <p:nvPicPr>
          <p:cNvPr id="10243" name="Picture 7">
            <a:extLst>
              <a:ext uri="{FF2B5EF4-FFF2-40B4-BE49-F238E27FC236}">
                <a16:creationId xmlns:a16="http://schemas.microsoft.com/office/drawing/2014/main" id="{0059B9A1-CAFA-BAA6-B7DD-D6BA3567D0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4" name="TextBox 8">
            <a:extLst>
              <a:ext uri="{FF2B5EF4-FFF2-40B4-BE49-F238E27FC236}">
                <a16:creationId xmlns:a16="http://schemas.microsoft.com/office/drawing/2014/main" id="{D52776ED-BA2F-F0C1-5CDF-1BB4257C47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733550"/>
            <a:ext cx="914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Introduction</a:t>
            </a:r>
            <a:endParaRPr kumimoji="0" lang="en-US" altLang="en-US" sz="16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D378F2D-A69A-CA0F-863C-69C5284673A7}"/>
              </a:ext>
            </a:extLst>
          </p:cNvPr>
          <p:cNvSpPr/>
          <p:nvPr/>
        </p:nvSpPr>
        <p:spPr>
          <a:xfrm>
            <a:off x="0" y="438150"/>
            <a:ext cx="9144000" cy="424815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Keys</a:t>
            </a:r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29FAACBD-D933-F6F5-2296-443DB4F250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695825"/>
            <a:ext cx="6781800" cy="350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057C3CF-FEF9-2D44-911E-86B89DEEE20D}" type="slidenum">
              <a:rPr kumimoji="0" lang="en-US" altLang="en-US" sz="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457200" rtl="0" eaLnBrk="1" fontAlgn="base" latinLnBrk="0" hangingPunct="1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r>
              <a:rPr kumimoji="0" lang="en-US" alt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</a:t>
            </a:r>
            <a:r>
              <a:rPr kumimoji="0" lang="en-US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|</a:t>
            </a:r>
            <a:r>
              <a:rPr kumimoji="0" lang="en-US" alt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COMS W4111_003_2024_3: Lecture 3: ER(2), Relational(2), SQL(2)			© Donald F. Ferguson, 2024</a:t>
            </a:r>
            <a:endParaRPr kumimoji="0" lang="en-US" altLang="en-US" sz="8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485584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22D36F-5029-495E-E3AE-72D4E4F3D7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02" name="Rectangle 2">
            <a:extLst>
              <a:ext uri="{FF2B5EF4-FFF2-40B4-BE49-F238E27FC236}">
                <a16:creationId xmlns:a16="http://schemas.microsoft.com/office/drawing/2014/main" id="{7C1EB1A8-F6E6-504B-7BFA-DFB9A395873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Keys</a:t>
            </a:r>
          </a:p>
        </p:txBody>
      </p:sp>
      <p:sp>
        <p:nvSpPr>
          <p:cNvPr id="9218" name="Rectangle 3">
            <a:extLst>
              <a:ext uri="{FF2B5EF4-FFF2-40B4-BE49-F238E27FC236}">
                <a16:creationId xmlns:a16="http://schemas.microsoft.com/office/drawing/2014/main" id="{3D13A169-4823-7BB1-2307-EF0DC7D87D2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719263" y="824149"/>
            <a:ext cx="5735760" cy="3672125"/>
          </a:xfrm>
        </p:spPr>
        <p:txBody>
          <a:bodyPr/>
          <a:lstStyle/>
          <a:p>
            <a:r>
              <a:rPr lang="en-US" altLang="en-US" dirty="0"/>
              <a:t>Let K </a:t>
            </a:r>
            <a:r>
              <a:rPr lang="en-US" altLang="en-US" dirty="0">
                <a:sym typeface="Symbol" panose="05050102010706020507" pitchFamily="18" charset="2"/>
              </a:rPr>
              <a:t> R</a:t>
            </a:r>
          </a:p>
          <a:p>
            <a:pPr lvl="1"/>
            <a:r>
              <a:rPr lang="en-US" altLang="en-US" dirty="0">
                <a:solidFill>
                  <a:srgbClr val="FF0000"/>
                </a:solidFill>
                <a:sym typeface="Symbol" panose="05050102010706020507" pitchFamily="18" charset="2"/>
              </a:rPr>
              <a:t>instructor(id, name, </a:t>
            </a:r>
            <a:r>
              <a:rPr lang="en-US" altLang="en-US" dirty="0" err="1">
                <a:solidFill>
                  <a:srgbClr val="FF0000"/>
                </a:solidFill>
                <a:sym typeface="Symbol" panose="05050102010706020507" pitchFamily="18" charset="2"/>
              </a:rPr>
              <a:t>dept_name</a:t>
            </a:r>
            <a:r>
              <a:rPr lang="en-US" altLang="en-US" dirty="0">
                <a:solidFill>
                  <a:srgbClr val="FF0000"/>
                </a:solidFill>
                <a:sym typeface="Symbol" panose="05050102010706020507" pitchFamily="18" charset="2"/>
              </a:rPr>
              <a:t>) </a:t>
            </a:r>
            <a:r>
              <a:rPr lang="en-US" altLang="en-US" dirty="0">
                <a:solidFill>
                  <a:srgbClr val="FF0000"/>
                </a:solidFill>
                <a:sym typeface="Wingdings" pitchFamily="2" charset="2"/>
              </a:rPr>
              <a:t> R = {id, name, </a:t>
            </a:r>
            <a:r>
              <a:rPr lang="en-US" altLang="en-US" dirty="0" err="1">
                <a:solidFill>
                  <a:srgbClr val="FF0000"/>
                </a:solidFill>
                <a:sym typeface="Wingdings" pitchFamily="2" charset="2"/>
              </a:rPr>
              <a:t>dept_code</a:t>
            </a:r>
            <a:r>
              <a:rPr lang="en-US" altLang="en-US" dirty="0">
                <a:solidFill>
                  <a:srgbClr val="FF0000"/>
                </a:solidFill>
                <a:sym typeface="Wingdings" pitchFamily="2" charset="2"/>
              </a:rPr>
              <a:t>}</a:t>
            </a:r>
          </a:p>
          <a:p>
            <a:pPr lvl="1"/>
            <a:r>
              <a:rPr lang="en-US" altLang="en-US" dirty="0">
                <a:solidFill>
                  <a:srgbClr val="FF0000"/>
                </a:solidFill>
                <a:sym typeface="Wingdings" pitchFamily="2" charset="2"/>
              </a:rPr>
              <a:t>{id, name}, {id}, {id, </a:t>
            </a:r>
            <a:r>
              <a:rPr lang="en-US" altLang="en-US" dirty="0" err="1">
                <a:solidFill>
                  <a:srgbClr val="FF0000"/>
                </a:solidFill>
                <a:sym typeface="Wingdings" pitchFamily="2" charset="2"/>
              </a:rPr>
              <a:t>dept_name</a:t>
            </a:r>
            <a:r>
              <a:rPr lang="en-US" altLang="en-US" dirty="0">
                <a:solidFill>
                  <a:srgbClr val="FF0000"/>
                </a:solidFill>
                <a:sym typeface="Wingdings" pitchFamily="2" charset="2"/>
              </a:rPr>
              <a:t>}</a:t>
            </a:r>
            <a:endParaRPr lang="en-US" altLang="en-US" dirty="0">
              <a:sym typeface="Symbol" panose="05050102010706020507" pitchFamily="18" charset="2"/>
            </a:endParaRPr>
          </a:p>
          <a:p>
            <a:r>
              <a:rPr lang="en-US" altLang="en-US" i="1" dirty="0">
                <a:sym typeface="Symbol" panose="05050102010706020507" pitchFamily="18" charset="2"/>
              </a:rPr>
              <a:t>K </a:t>
            </a:r>
            <a:r>
              <a:rPr lang="en-US" altLang="en-US" dirty="0">
                <a:sym typeface="Symbol" panose="05050102010706020507" pitchFamily="18" charset="2"/>
              </a:rPr>
              <a:t>is a </a:t>
            </a:r>
            <a:r>
              <a:rPr lang="en-US" altLang="en-US" b="1" dirty="0" err="1">
                <a:solidFill>
                  <a:srgbClr val="002060"/>
                </a:solidFill>
                <a:sym typeface="Symbol" panose="05050102010706020507" pitchFamily="18" charset="2"/>
              </a:rPr>
              <a:t>superkey</a:t>
            </a:r>
            <a:r>
              <a:rPr lang="en-US" altLang="en-US" b="1" dirty="0">
                <a:solidFill>
                  <a:schemeClr val="tx2"/>
                </a:solidFill>
                <a:sym typeface="Symbol" panose="05050102010706020507" pitchFamily="18" charset="2"/>
              </a:rPr>
              <a:t> </a:t>
            </a:r>
            <a:r>
              <a:rPr lang="en-US" altLang="en-US" dirty="0">
                <a:sym typeface="Symbol" panose="05050102010706020507" pitchFamily="18" charset="2"/>
              </a:rPr>
              <a:t>of </a:t>
            </a:r>
            <a:r>
              <a:rPr lang="en-US" altLang="en-US" i="1" dirty="0">
                <a:sym typeface="Symbol" panose="05050102010706020507" pitchFamily="18" charset="2"/>
              </a:rPr>
              <a:t>R</a:t>
            </a:r>
            <a:r>
              <a:rPr lang="en-US" altLang="en-US" dirty="0">
                <a:sym typeface="Symbol" panose="05050102010706020507" pitchFamily="18" charset="2"/>
              </a:rPr>
              <a:t> if values for </a:t>
            </a:r>
            <a:r>
              <a:rPr lang="en-US" altLang="en-US" i="1" dirty="0">
                <a:sym typeface="Symbol" panose="05050102010706020507" pitchFamily="18" charset="2"/>
              </a:rPr>
              <a:t>K</a:t>
            </a:r>
            <a:r>
              <a:rPr lang="en-US" altLang="en-US" dirty="0">
                <a:sym typeface="Symbol" panose="05050102010706020507" pitchFamily="18" charset="2"/>
              </a:rPr>
              <a:t> are sufficient to identify a unique tuple of each </a:t>
            </a:r>
            <a:r>
              <a:rPr lang="en-US" altLang="en-US" dirty="0">
                <a:solidFill>
                  <a:srgbClr val="FF0000"/>
                </a:solidFill>
                <a:sym typeface="Symbol" panose="05050102010706020507" pitchFamily="18" charset="2"/>
              </a:rPr>
              <a:t>possible</a:t>
            </a:r>
            <a:r>
              <a:rPr lang="en-US" altLang="en-US" dirty="0">
                <a:sym typeface="Symbol" panose="05050102010706020507" pitchFamily="18" charset="2"/>
              </a:rPr>
              <a:t> relation </a:t>
            </a:r>
            <a:r>
              <a:rPr lang="en-US" altLang="en-US" i="1" dirty="0">
                <a:sym typeface="Symbol" panose="05050102010706020507" pitchFamily="18" charset="2"/>
              </a:rPr>
              <a:t>r(R)</a:t>
            </a:r>
            <a:r>
              <a:rPr lang="en-US" altLang="en-US" dirty="0">
                <a:sym typeface="Symbol" panose="05050102010706020507" pitchFamily="18" charset="2"/>
              </a:rPr>
              <a:t> </a:t>
            </a:r>
          </a:p>
          <a:p>
            <a:pPr lvl="1">
              <a:lnSpc>
                <a:spcPct val="130000"/>
              </a:lnSpc>
            </a:pPr>
            <a:r>
              <a:rPr lang="en-US" altLang="en-US" dirty="0">
                <a:sym typeface="Symbol" panose="05050102010706020507" pitchFamily="18" charset="2"/>
              </a:rPr>
              <a:t>Example:  {</a:t>
            </a:r>
            <a:r>
              <a:rPr lang="en-US" altLang="en-US" i="1" dirty="0">
                <a:sym typeface="Symbol" panose="05050102010706020507" pitchFamily="18" charset="2"/>
              </a:rPr>
              <a:t>ID</a:t>
            </a:r>
            <a:r>
              <a:rPr lang="en-US" altLang="en-US" dirty="0">
                <a:sym typeface="Symbol" panose="05050102010706020507" pitchFamily="18" charset="2"/>
              </a:rPr>
              <a:t>} and {</a:t>
            </a:r>
            <a:r>
              <a:rPr lang="en-US" altLang="en-US" dirty="0" err="1">
                <a:sym typeface="Symbol" panose="05050102010706020507" pitchFamily="18" charset="2"/>
              </a:rPr>
              <a:t>ID,name</a:t>
            </a:r>
            <a:r>
              <a:rPr lang="en-US" altLang="en-US" dirty="0">
                <a:sym typeface="Symbol" panose="05050102010706020507" pitchFamily="18" charset="2"/>
              </a:rPr>
              <a:t>} are both </a:t>
            </a:r>
            <a:r>
              <a:rPr lang="en-US" altLang="en-US" dirty="0" err="1">
                <a:sym typeface="Symbol" panose="05050102010706020507" pitchFamily="18" charset="2"/>
              </a:rPr>
              <a:t>superkeys</a:t>
            </a:r>
            <a:r>
              <a:rPr lang="en-US" altLang="en-US" dirty="0">
                <a:sym typeface="Symbol" panose="05050102010706020507" pitchFamily="18" charset="2"/>
              </a:rPr>
              <a:t> of </a:t>
            </a:r>
            <a:r>
              <a:rPr lang="en-US" altLang="en-US" i="1" dirty="0">
                <a:sym typeface="Symbol" panose="05050102010706020507" pitchFamily="18" charset="2"/>
              </a:rPr>
              <a:t>instructor.</a:t>
            </a:r>
            <a:endParaRPr lang="en-US" altLang="en-US" dirty="0">
              <a:sym typeface="Symbol" panose="05050102010706020507" pitchFamily="18" charset="2"/>
            </a:endParaRPr>
          </a:p>
          <a:p>
            <a:pPr>
              <a:lnSpc>
                <a:spcPct val="120000"/>
              </a:lnSpc>
            </a:pPr>
            <a:r>
              <a:rPr lang="en-US" altLang="en-US" dirty="0" err="1">
                <a:sym typeface="Symbol" panose="05050102010706020507" pitchFamily="18" charset="2"/>
              </a:rPr>
              <a:t>Superkey</a:t>
            </a:r>
            <a:r>
              <a:rPr lang="en-US" altLang="en-US" dirty="0">
                <a:sym typeface="Symbol" panose="05050102010706020507" pitchFamily="18" charset="2"/>
              </a:rPr>
              <a:t> </a:t>
            </a:r>
            <a:r>
              <a:rPr lang="en-US" altLang="en-US" i="1" dirty="0">
                <a:sym typeface="Symbol" panose="05050102010706020507" pitchFamily="18" charset="2"/>
              </a:rPr>
              <a:t>K</a:t>
            </a:r>
            <a:r>
              <a:rPr lang="en-US" altLang="en-US" dirty="0">
                <a:sym typeface="Symbol" panose="05050102010706020507" pitchFamily="18" charset="2"/>
              </a:rPr>
              <a:t> is a </a:t>
            </a:r>
            <a:r>
              <a:rPr lang="en-US" altLang="en-US" b="1" dirty="0">
                <a:solidFill>
                  <a:srgbClr val="002060"/>
                </a:solidFill>
                <a:sym typeface="Symbol" panose="05050102010706020507" pitchFamily="18" charset="2"/>
              </a:rPr>
              <a:t>candidate key</a:t>
            </a:r>
            <a:r>
              <a:rPr lang="en-US" altLang="en-US" dirty="0">
                <a:sym typeface="Symbol" panose="05050102010706020507" pitchFamily="18" charset="2"/>
              </a:rPr>
              <a:t> if </a:t>
            </a:r>
            <a:r>
              <a:rPr lang="en-US" altLang="en-US" i="1" dirty="0">
                <a:sym typeface="Symbol" panose="05050102010706020507" pitchFamily="18" charset="2"/>
              </a:rPr>
              <a:t>K</a:t>
            </a:r>
            <a:r>
              <a:rPr lang="en-US" altLang="en-US" dirty="0">
                <a:sym typeface="Symbol" panose="05050102010706020507" pitchFamily="18" charset="2"/>
              </a:rPr>
              <a:t> is minimal</a:t>
            </a:r>
            <a:br>
              <a:rPr lang="en-US" altLang="en-US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>Example:  {</a:t>
            </a:r>
            <a:r>
              <a:rPr lang="en-US" altLang="en-US" i="1" dirty="0">
                <a:sym typeface="Symbol" panose="05050102010706020507" pitchFamily="18" charset="2"/>
              </a:rPr>
              <a:t>ID</a:t>
            </a:r>
            <a:r>
              <a:rPr lang="en-US" altLang="en-US" dirty="0">
                <a:sym typeface="Symbol" panose="05050102010706020507" pitchFamily="18" charset="2"/>
              </a:rPr>
              <a:t>} is a candidate key for </a:t>
            </a:r>
            <a:r>
              <a:rPr lang="en-US" altLang="en-US" i="1" dirty="0">
                <a:sym typeface="Symbol" panose="05050102010706020507" pitchFamily="18" charset="2"/>
              </a:rPr>
              <a:t>Instructor</a:t>
            </a:r>
            <a:endParaRPr lang="en-US" altLang="en-US" dirty="0">
              <a:sym typeface="Symbol" panose="05050102010706020507" pitchFamily="18" charset="2"/>
            </a:endParaRPr>
          </a:p>
          <a:p>
            <a:pPr>
              <a:lnSpc>
                <a:spcPct val="120000"/>
              </a:lnSpc>
            </a:pPr>
            <a:r>
              <a:rPr lang="en-US" altLang="en-US" dirty="0">
                <a:sym typeface="Symbol" panose="05050102010706020507" pitchFamily="18" charset="2"/>
              </a:rPr>
              <a:t>One of the candidate keys is selected to be the </a:t>
            </a:r>
            <a:r>
              <a:rPr lang="en-US" altLang="en-US" b="1" dirty="0">
                <a:solidFill>
                  <a:srgbClr val="002060"/>
                </a:solidFill>
                <a:sym typeface="Symbol" panose="05050102010706020507" pitchFamily="18" charset="2"/>
              </a:rPr>
              <a:t>primary key</a:t>
            </a:r>
            <a:r>
              <a:rPr lang="en-US" altLang="en-US" dirty="0">
                <a:sym typeface="Symbol" panose="05050102010706020507" pitchFamily="18" charset="2"/>
              </a:rPr>
              <a:t>.</a:t>
            </a:r>
          </a:p>
          <a:p>
            <a:pPr lvl="1">
              <a:lnSpc>
                <a:spcPct val="120000"/>
              </a:lnSpc>
            </a:pPr>
            <a:r>
              <a:rPr lang="en-US" altLang="en-US" dirty="0">
                <a:sym typeface="Symbol" panose="05050102010706020507" pitchFamily="18" charset="2"/>
              </a:rPr>
              <a:t>which one?</a:t>
            </a:r>
          </a:p>
          <a:p>
            <a:r>
              <a:rPr lang="en-US" altLang="en-US" b="1" dirty="0">
                <a:solidFill>
                  <a:srgbClr val="002060"/>
                </a:solidFill>
              </a:rPr>
              <a:t>Foreign key</a:t>
            </a:r>
            <a:r>
              <a:rPr lang="en-US" altLang="en-US" dirty="0">
                <a:solidFill>
                  <a:srgbClr val="002060"/>
                </a:solidFill>
              </a:rPr>
              <a:t> </a:t>
            </a:r>
            <a:r>
              <a:rPr lang="en-US" altLang="en-US" dirty="0"/>
              <a:t>constraint: Value in one relation must appear in another</a:t>
            </a:r>
          </a:p>
          <a:p>
            <a:pPr lvl="1"/>
            <a:r>
              <a:rPr lang="en-US" altLang="en-US" b="1" dirty="0">
                <a:solidFill>
                  <a:srgbClr val="002060"/>
                </a:solidFill>
              </a:rPr>
              <a:t>Referencing</a:t>
            </a:r>
            <a:r>
              <a:rPr lang="en-US" altLang="en-US" dirty="0"/>
              <a:t> relation</a:t>
            </a:r>
          </a:p>
          <a:p>
            <a:pPr lvl="1"/>
            <a:r>
              <a:rPr lang="en-US" altLang="en-US" b="1" dirty="0">
                <a:solidFill>
                  <a:srgbClr val="002060"/>
                </a:solidFill>
              </a:rPr>
              <a:t>Referenced</a:t>
            </a:r>
            <a:r>
              <a:rPr lang="en-US" altLang="en-US" dirty="0"/>
              <a:t> relation</a:t>
            </a:r>
          </a:p>
          <a:p>
            <a:pPr lvl="1"/>
            <a:r>
              <a:rPr lang="en-US" altLang="en-US" dirty="0">
                <a:sym typeface="Symbol" panose="05050102010706020507" pitchFamily="18" charset="2"/>
              </a:rPr>
              <a:t>Example: </a:t>
            </a:r>
            <a:r>
              <a:rPr lang="en-US" altLang="en-US" i="1" dirty="0">
                <a:sym typeface="Symbol" panose="05050102010706020507" pitchFamily="18" charset="2"/>
              </a:rPr>
              <a:t>dept_name</a:t>
            </a:r>
            <a:r>
              <a:rPr lang="en-US" altLang="en-US" dirty="0">
                <a:sym typeface="Symbol" panose="05050102010706020507" pitchFamily="18" charset="2"/>
              </a:rPr>
              <a:t> in i</a:t>
            </a:r>
            <a:r>
              <a:rPr lang="en-US" altLang="en-US" i="1" dirty="0">
                <a:sym typeface="Symbol" panose="05050102010706020507" pitchFamily="18" charset="2"/>
              </a:rPr>
              <a:t>nstructor</a:t>
            </a:r>
            <a:r>
              <a:rPr lang="en-US" altLang="en-US" dirty="0">
                <a:sym typeface="Symbol" panose="05050102010706020507" pitchFamily="18" charset="2"/>
              </a:rPr>
              <a:t>  is a foreign key from </a:t>
            </a:r>
            <a:r>
              <a:rPr lang="en-US" altLang="en-US" i="1" dirty="0">
                <a:sym typeface="Symbol" panose="05050102010706020507" pitchFamily="18" charset="2"/>
              </a:rPr>
              <a:t>instructor</a:t>
            </a:r>
            <a:r>
              <a:rPr lang="en-US" altLang="en-US" dirty="0">
                <a:sym typeface="Symbol" panose="05050102010706020507" pitchFamily="18" charset="2"/>
              </a:rPr>
              <a:t> referencing </a:t>
            </a:r>
            <a:r>
              <a:rPr lang="en-US" altLang="en-US" i="1" dirty="0">
                <a:sym typeface="Symbol" panose="05050102010706020507" pitchFamily="18" charset="2"/>
              </a:rPr>
              <a:t>department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00944A7-576E-5C01-6E69-68B780813768}"/>
              </a:ext>
            </a:extLst>
          </p:cNvPr>
          <p:cNvSpPr txBox="1"/>
          <p:nvPr/>
        </p:nvSpPr>
        <p:spPr>
          <a:xfrm>
            <a:off x="6886937" y="71510"/>
            <a:ext cx="195861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1, Ferguson, COMS</a:t>
            </a:r>
          </a:p>
          <a:p>
            <a:r>
              <a:rPr lang="en-US" dirty="0">
                <a:solidFill>
                  <a:srgbClr val="FF0000"/>
                </a:solidFill>
              </a:rPr>
              <a:t>2, Smith, EE</a:t>
            </a:r>
          </a:p>
          <a:p>
            <a:r>
              <a:rPr lang="en-US" dirty="0">
                <a:solidFill>
                  <a:srgbClr val="FF0000"/>
                </a:solidFill>
              </a:rPr>
              <a:t>3, Duncan, MATH</a:t>
            </a:r>
          </a:p>
        </p:txBody>
      </p:sp>
    </p:spTree>
    <p:extLst>
      <p:ext uri="{BB962C8B-B14F-4D97-AF65-F5344CB8AC3E}">
        <p14:creationId xmlns:p14="http://schemas.microsoft.com/office/powerpoint/2010/main" val="6258458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0F3143-F00E-B40B-996D-61FF2DBB24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55C39650-AE49-E877-880C-6F2B03CE28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" y="2331716"/>
            <a:ext cx="8991600" cy="2324098"/>
          </a:xfrm>
        </p:spPr>
        <p:txBody>
          <a:bodyPr/>
          <a:lstStyle/>
          <a:p>
            <a:r>
              <a:rPr lang="en-US" sz="1600" dirty="0"/>
              <a:t>The primary key is a </a:t>
            </a:r>
            <a:r>
              <a:rPr lang="en-US" sz="1600" i="1" dirty="0"/>
              <a:t>composite key.</a:t>
            </a:r>
            <a:r>
              <a:rPr lang="en-US" sz="1600" dirty="0"/>
              <a:t> Neither column is a key (unique) by itself.</a:t>
            </a:r>
          </a:p>
          <a:p>
            <a:r>
              <a:rPr lang="en-US" sz="1600" dirty="0"/>
              <a:t>Keys are statements about all possible, valid tuples and not just the ones in the relation.</a:t>
            </a:r>
          </a:p>
          <a:p>
            <a:pPr lvl="1"/>
            <a:r>
              <a:rPr lang="en-US" sz="1400" dirty="0"/>
              <a:t>Capacity is unique in this specific data, but clearly not unique for all possible data.</a:t>
            </a:r>
          </a:p>
          <a:p>
            <a:pPr lvl="1"/>
            <a:r>
              <a:rPr lang="en-US" sz="1400" dirty="0"/>
              <a:t>In this domain, there cannot be two classrooms with the same building and room number.</a:t>
            </a:r>
          </a:p>
          <a:p>
            <a:r>
              <a:rPr lang="en-US" sz="1600" dirty="0"/>
              <a:t>Relation schema:</a:t>
            </a:r>
          </a:p>
          <a:p>
            <a:pPr lvl="1"/>
            <a:r>
              <a:rPr lang="en-US" sz="1400" u="sng" dirty="0"/>
              <a:t>Underline</a:t>
            </a:r>
            <a:r>
              <a:rPr lang="en-US" sz="1400" dirty="0"/>
              <a:t> indicates a primary key column. There is no standard way to indicate other types of key.</a:t>
            </a:r>
          </a:p>
          <a:p>
            <a:pPr lvl="1"/>
            <a:r>
              <a:rPr lang="en-US" sz="1400" dirty="0"/>
              <a:t>We will use </a:t>
            </a:r>
            <a:r>
              <a:rPr lang="en-US" sz="1400" b="1" dirty="0"/>
              <a:t>bold </a:t>
            </a:r>
            <a:r>
              <a:rPr lang="en-US" sz="1400" dirty="0"/>
              <a:t>to indicate foreign keys.</a:t>
            </a:r>
          </a:p>
          <a:p>
            <a:pPr lvl="1"/>
            <a:r>
              <a:rPr lang="en-US" sz="1400" dirty="0"/>
              <a:t>You will sometimes see things like </a:t>
            </a:r>
            <a:r>
              <a:rPr lang="en-US" sz="1400" i="1" dirty="0"/>
              <a:t>classroom(</a:t>
            </a:r>
            <a:r>
              <a:rPr lang="en-US" sz="1400" i="1" u="sng" dirty="0" err="1"/>
              <a:t>building:string</a:t>
            </a:r>
            <a:r>
              <a:rPr lang="en-US" sz="1400" i="1" dirty="0"/>
              <a:t>, </a:t>
            </a:r>
            <a:r>
              <a:rPr lang="en-US" sz="1400" i="1" u="sng" dirty="0" err="1"/>
              <a:t>room_number:number</a:t>
            </a:r>
            <a:r>
              <a:rPr lang="en-US" sz="1400" i="1" dirty="0"/>
              <a:t>, </a:t>
            </a:r>
            <a:r>
              <a:rPr lang="en-US" sz="1400" i="1" dirty="0" err="1"/>
              <a:t>capacity:number</a:t>
            </a:r>
            <a:r>
              <a:rPr lang="en-US" sz="1400" i="1" dirty="0"/>
              <a:t>)</a:t>
            </a:r>
            <a:endParaRPr lang="en-US" sz="1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5760E05-E846-8EA8-2D5D-DEF133053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F7F98E-372F-3B6A-88D8-EC34638F1E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4200" y="843930"/>
            <a:ext cx="5498560" cy="12001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EEC7F03-A903-4B55-713F-3DC6A077B76F}"/>
              </a:ext>
            </a:extLst>
          </p:cNvPr>
          <p:cNvSpPr txBox="1"/>
          <p:nvPr/>
        </p:nvSpPr>
        <p:spPr>
          <a:xfrm>
            <a:off x="3317457" y="1778809"/>
            <a:ext cx="7873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Relation</a:t>
            </a:r>
            <a:b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Name</a:t>
            </a:r>
          </a:p>
        </p:txBody>
      </p:sp>
      <p:sp>
        <p:nvSpPr>
          <p:cNvPr id="9" name="Left Bracket 8">
            <a:extLst>
              <a:ext uri="{FF2B5EF4-FFF2-40B4-BE49-F238E27FC236}">
                <a16:creationId xmlns:a16="http://schemas.microsoft.com/office/drawing/2014/main" id="{CB7EBB15-705F-082D-0A24-3EBFBD68C155}"/>
              </a:ext>
            </a:extLst>
          </p:cNvPr>
          <p:cNvSpPr/>
          <p:nvPr/>
        </p:nvSpPr>
        <p:spPr>
          <a:xfrm rot="5400000">
            <a:off x="6106549" y="676291"/>
            <a:ext cx="121921" cy="1981200"/>
          </a:xfrm>
          <a:prstGeom prst="leftBracket">
            <a:avLst/>
          </a:prstGeom>
          <a:ln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F06E6F9-6503-E86A-F9E3-500E2AAEA417}"/>
              </a:ext>
            </a:extLst>
          </p:cNvPr>
          <p:cNvSpPr txBox="1"/>
          <p:nvPr/>
        </p:nvSpPr>
        <p:spPr>
          <a:xfrm>
            <a:off x="7435319" y="1405281"/>
            <a:ext cx="10252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Columns</a:t>
            </a:r>
            <a:b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(Attributes)</a:t>
            </a:r>
          </a:p>
        </p:txBody>
      </p:sp>
      <p:sp>
        <p:nvSpPr>
          <p:cNvPr id="11" name="Left Bracket 10">
            <a:extLst>
              <a:ext uri="{FF2B5EF4-FFF2-40B4-BE49-F238E27FC236}">
                <a16:creationId xmlns:a16="http://schemas.microsoft.com/office/drawing/2014/main" id="{C50EB2BD-958B-F1F0-625E-2C2E854035F8}"/>
              </a:ext>
            </a:extLst>
          </p:cNvPr>
          <p:cNvSpPr/>
          <p:nvPr/>
        </p:nvSpPr>
        <p:spPr>
          <a:xfrm rot="16200000">
            <a:off x="5877948" y="1253487"/>
            <a:ext cx="121922" cy="1524002"/>
          </a:xfrm>
          <a:prstGeom prst="leftBracke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E712A3-0414-28A8-C42A-55777148CEF2}"/>
              </a:ext>
            </a:extLst>
          </p:cNvPr>
          <p:cNvSpPr txBox="1"/>
          <p:nvPr/>
        </p:nvSpPr>
        <p:spPr>
          <a:xfrm>
            <a:off x="6700910" y="1954526"/>
            <a:ext cx="17312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Primary Key Columns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634C1BC-16F7-BEA4-341E-00B8AE8159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832490"/>
            <a:ext cx="2413000" cy="1473200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6080104-19D6-FCFB-6008-0EABBF73A204}"/>
              </a:ext>
            </a:extLst>
          </p:cNvPr>
          <p:cNvCxnSpPr>
            <a:cxnSpLocks/>
          </p:cNvCxnSpPr>
          <p:nvPr/>
        </p:nvCxnSpPr>
        <p:spPr>
          <a:xfrm flipV="1">
            <a:off x="4053787" y="1798655"/>
            <a:ext cx="450024" cy="12984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6CA4F23A-EC26-7AB5-16EB-C8E80D2E2D87}"/>
              </a:ext>
            </a:extLst>
          </p:cNvPr>
          <p:cNvSpPr txBox="1"/>
          <p:nvPr/>
        </p:nvSpPr>
        <p:spPr>
          <a:xfrm>
            <a:off x="304800" y="492038"/>
            <a:ext cx="1935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Classroom relation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FECB2C0-020B-CC98-C0C9-B066B033230C}"/>
              </a:ext>
            </a:extLst>
          </p:cNvPr>
          <p:cNvSpPr txBox="1"/>
          <p:nvPr/>
        </p:nvSpPr>
        <p:spPr>
          <a:xfrm>
            <a:off x="4648053" y="514350"/>
            <a:ext cx="19025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classroom schema</a:t>
            </a:r>
          </a:p>
        </p:txBody>
      </p:sp>
    </p:spTree>
    <p:extLst>
      <p:ext uri="{BB962C8B-B14F-4D97-AF65-F5344CB8AC3E}">
        <p14:creationId xmlns:p14="http://schemas.microsoft.com/office/powerpoint/2010/main" val="10080801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Picture 11" descr="16x9_BG-08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pic>
        <p:nvPicPr>
          <p:cNvPr id="10243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4" name="TextBox 8"/>
          <p:cNvSpPr txBox="1">
            <a:spLocks noChangeArrowheads="1"/>
          </p:cNvSpPr>
          <p:nvPr/>
        </p:nvSpPr>
        <p:spPr bwMode="auto">
          <a:xfrm>
            <a:off x="0" y="1733550"/>
            <a:ext cx="914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2800" i="1" dirty="0">
                <a:solidFill>
                  <a:schemeClr val="bg1"/>
                </a:solidFill>
              </a:rPr>
              <a:t>Today’s Contents</a:t>
            </a:r>
            <a:endParaRPr lang="en-US" altLang="en-US" sz="1600" i="1" dirty="0">
              <a:solidFill>
                <a:schemeClr val="bg1"/>
              </a:solidFill>
            </a:endParaRP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FE0A9831-0C56-4B82-87F4-9BEE601012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695825"/>
            <a:ext cx="6781800" cy="350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lnSpc>
                <a:spcPts val="2400"/>
              </a:lnSpc>
            </a:pPr>
            <a:fld id="{A057C3CF-FEF9-2D44-911E-86B89DEEE20D}" type="slidenum">
              <a:rPr lang="en-US" altLang="en-US" sz="800" b="1">
                <a:solidFill>
                  <a:schemeClr val="bg1"/>
                </a:solidFill>
              </a:rPr>
              <a:pPr>
                <a:lnSpc>
                  <a:spcPts val="2400"/>
                </a:lnSpc>
              </a:pPr>
              <a:t>3</a:t>
            </a:fld>
            <a:r>
              <a:rPr lang="en-US" altLang="en-US" sz="800" b="1" dirty="0">
                <a:solidFill>
                  <a:schemeClr val="bg1"/>
                </a:solidFill>
              </a:rPr>
              <a:t> </a:t>
            </a:r>
            <a:r>
              <a:rPr lang="en-US" altLang="en-US" sz="800" dirty="0">
                <a:solidFill>
                  <a:schemeClr val="bg1"/>
                </a:solidFill>
              </a:rPr>
              <a:t>|</a:t>
            </a:r>
            <a:r>
              <a:rPr lang="en-US" altLang="en-US" sz="800" b="1" dirty="0">
                <a:solidFill>
                  <a:schemeClr val="bg1"/>
                </a:solidFill>
              </a:rPr>
              <a:t> COMS W4111_003_2024_3: Lecture 3: ER(2), Relational(2), SQL(2)			© Donald F. Ferguson, 2024</a:t>
            </a:r>
            <a:endParaRPr lang="en-US" altLang="en-US" sz="8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82661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F1A261-7A87-FF44-3B78-1ADCD8EFBB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4B3AD0D-85F4-D3C5-D8C1-C97AC983F7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514350"/>
            <a:ext cx="8839200" cy="4114800"/>
          </a:xfrm>
        </p:spPr>
        <p:txBody>
          <a:bodyPr/>
          <a:lstStyle/>
          <a:p>
            <a:r>
              <a:rPr lang="en-US" dirty="0"/>
              <a:t>Keys:</a:t>
            </a:r>
          </a:p>
          <a:p>
            <a:pPr lvl="1"/>
            <a:r>
              <a:rPr lang="en-US" dirty="0"/>
              <a:t>Will be baffling. It takes time and experience to understand/appreciate.</a:t>
            </a:r>
          </a:p>
          <a:p>
            <a:pPr lvl="1"/>
            <a:r>
              <a:rPr lang="en-US" dirty="0"/>
              <a:t>There are many, many types of keys with formal definitions.</a:t>
            </a:r>
          </a:p>
          <a:p>
            <a:pPr lvl="1"/>
            <a:r>
              <a:rPr lang="en-US" dirty="0"/>
              <a:t>I explain the formality but focus on the concepts and applications.</a:t>
            </a:r>
          </a:p>
          <a:p>
            <a:pPr lvl="1"/>
            <a:endParaRPr lang="en-US" dirty="0"/>
          </a:p>
          <a:p>
            <a:r>
              <a:rPr lang="en-US" dirty="0"/>
              <a:t>No one uses the formal, relational model. So, why do we study it?</a:t>
            </a:r>
          </a:p>
          <a:p>
            <a:pPr lvl="1"/>
            <a:r>
              <a:rPr lang="en-US" dirty="0"/>
              <a:t>Is very helpful when understanding concepts that we cover later in the course,</a:t>
            </a:r>
            <a:br>
              <a:rPr lang="en-US" dirty="0"/>
            </a:br>
            <a:r>
              <a:rPr lang="en-US" dirty="0"/>
              <a:t>especially query optimization and processing.</a:t>
            </a:r>
          </a:p>
          <a:p>
            <a:pPr lvl="1"/>
            <a:r>
              <a:rPr lang="en-US" dirty="0"/>
              <a:t>There are many realizations of the model and algebra, and understanding the foundation helps with understanding language/engine capabilities.</a:t>
            </a:r>
          </a:p>
          <a:p>
            <a:pPr lvl="1"/>
            <a:r>
              <a:rPr lang="en-US" dirty="0"/>
              <a:t>The model has helped with innovating new approaches, and you may</a:t>
            </a:r>
            <a:br>
              <a:rPr lang="en-US" dirty="0"/>
            </a:br>
            <a:r>
              <a:rPr lang="en-US" dirty="0"/>
              <a:t>innovate in data and query models in your future.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03203DD-DC1D-4482-B0E8-F79064874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Observations</a:t>
            </a:r>
          </a:p>
        </p:txBody>
      </p:sp>
    </p:spTree>
    <p:extLst>
      <p:ext uri="{BB962C8B-B14F-4D97-AF65-F5344CB8AC3E}">
        <p14:creationId xmlns:p14="http://schemas.microsoft.com/office/powerpoint/2010/main" val="1997880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B48E0A1-64DE-E329-1A50-C4BE618B31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552450"/>
            <a:ext cx="8839200" cy="4038600"/>
          </a:xfrm>
        </p:spPr>
        <p:txBody>
          <a:bodyPr/>
          <a:lstStyle/>
          <a:p>
            <a:r>
              <a:rPr lang="en-US" sz="1800" dirty="0"/>
              <a:t>Relational model/algebra:</a:t>
            </a:r>
          </a:p>
          <a:p>
            <a:pPr lvl="1"/>
            <a:r>
              <a:rPr lang="en-US" sz="1600" dirty="0"/>
              <a:t>In the “pure” model, foreign keys reference primary keys.</a:t>
            </a:r>
          </a:p>
          <a:p>
            <a:pPr lvl="1"/>
            <a:r>
              <a:rPr lang="en-US" sz="1600" dirty="0"/>
              <a:t>This is not always the case in “real” databases and SQL.</a:t>
            </a:r>
          </a:p>
          <a:p>
            <a:pPr lvl="1"/>
            <a:r>
              <a:rPr lang="en-US" sz="1600" dirty="0"/>
              <a:t>There is no standard/common way to show foreign keys in relational schema. If I ask you to do it, you can pick a convention and add a note, e.g.</a:t>
            </a:r>
          </a:p>
          <a:p>
            <a:pPr marL="857250" lvl="2" indent="0">
              <a:buNone/>
            </a:pPr>
            <a:r>
              <a:rPr lang="en-US" sz="1400" dirty="0"/>
              <a:t>Student(</a:t>
            </a:r>
            <a:r>
              <a:rPr lang="en-US" sz="1400" u="sng" dirty="0"/>
              <a:t>ID</a:t>
            </a:r>
            <a:r>
              <a:rPr lang="en-US" sz="1400" dirty="0"/>
              <a:t>, </a:t>
            </a:r>
            <a:r>
              <a:rPr lang="en-US" sz="1400" dirty="0" err="1"/>
              <a:t>dept_code</a:t>
            </a:r>
            <a:r>
              <a:rPr lang="en-US" sz="1400" dirty="0"/>
              <a:t>, name, </a:t>
            </a:r>
            <a:r>
              <a:rPr lang="en-US" sz="1400" dirty="0" err="1"/>
              <a:t>tot_cred</a:t>
            </a:r>
            <a:r>
              <a:rPr lang="en-US" sz="1400" dirty="0"/>
              <a:t>)</a:t>
            </a:r>
          </a:p>
          <a:p>
            <a:r>
              <a:rPr lang="en-US" sz="1800" dirty="0"/>
              <a:t>When doing modeling for implementations, there are many kinds/styles of key:</a:t>
            </a:r>
          </a:p>
          <a:p>
            <a:pPr lvl="1"/>
            <a:r>
              <a:rPr lang="en-US" sz="1600" dirty="0"/>
              <a:t>Alternate UNI, email</a:t>
            </a:r>
          </a:p>
          <a:p>
            <a:pPr lvl="1"/>
            <a:r>
              <a:rPr lang="en-US" sz="1600" dirty="0"/>
              <a:t>Composite 202149   (COMS, W, 4111, 003, 003, 2024)</a:t>
            </a:r>
          </a:p>
          <a:p>
            <a:pPr lvl="1"/>
            <a:r>
              <a:rPr lang="en-US" sz="1600" dirty="0"/>
              <a:t>Natural (</a:t>
            </a:r>
            <a:r>
              <a:rPr lang="en-US" sz="1600" u="sng" dirty="0"/>
              <a:t>COMS, W, 4111</a:t>
            </a:r>
            <a:r>
              <a:rPr lang="en-US" sz="1600" dirty="0"/>
              <a:t>, “Introduction to Database”, “The worst experience of your life.”)</a:t>
            </a:r>
          </a:p>
          <a:p>
            <a:pPr lvl="1"/>
            <a:r>
              <a:rPr lang="en-US" sz="1600" dirty="0"/>
              <a:t>Surrogate (dff9, Ferguson, Donald, F., 012345, dff9@Columbia.edu)</a:t>
            </a:r>
          </a:p>
          <a:p>
            <a:pPr lvl="1"/>
            <a:r>
              <a:rPr lang="en-US" sz="1600" dirty="0"/>
              <a:t>Unique</a:t>
            </a:r>
          </a:p>
          <a:p>
            <a:pPr lvl="1"/>
            <a:r>
              <a:rPr lang="en-US" sz="1600" dirty="0"/>
              <a:t>… …</a:t>
            </a:r>
          </a:p>
          <a:p>
            <a:pPr lvl="1"/>
            <a:endParaRPr lang="en-US" sz="16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64F4671-8598-8CF7-4DDB-3FA70CD081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Note on Keys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9592F55-3B5A-33DF-F36B-50DBE1B463E4}"/>
              </a:ext>
            </a:extLst>
          </p:cNvPr>
          <p:cNvCxnSpPr/>
          <p:nvPr/>
        </p:nvCxnSpPr>
        <p:spPr>
          <a:xfrm>
            <a:off x="1905000" y="2038350"/>
            <a:ext cx="9144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65748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DDB188-2DC7-2B9E-B213-FD4ABA9B02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F2F1855-7FB5-F4C0-CDB1-A5292CD7BD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pic>
        <p:nvPicPr>
          <p:cNvPr id="10243" name="Picture 7">
            <a:extLst>
              <a:ext uri="{FF2B5EF4-FFF2-40B4-BE49-F238E27FC236}">
                <a16:creationId xmlns:a16="http://schemas.microsoft.com/office/drawing/2014/main" id="{B4F8FA33-458F-14A4-8FA1-8A71DB2F8E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4" name="TextBox 8">
            <a:extLst>
              <a:ext uri="{FF2B5EF4-FFF2-40B4-BE49-F238E27FC236}">
                <a16:creationId xmlns:a16="http://schemas.microsoft.com/office/drawing/2014/main" id="{2ED1E438-282C-7F50-E027-0083AB8836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733550"/>
            <a:ext cx="914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Introduction</a:t>
            </a:r>
            <a:endParaRPr kumimoji="0" lang="en-US" altLang="en-US" sz="16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754B927-ED1B-14FD-5837-37C80966439B}"/>
              </a:ext>
            </a:extLst>
          </p:cNvPr>
          <p:cNvSpPr/>
          <p:nvPr/>
        </p:nvSpPr>
        <p:spPr>
          <a:xfrm>
            <a:off x="0" y="438150"/>
            <a:ext cx="9144000" cy="424815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Relational Algebra (2)</a:t>
            </a:r>
            <a:b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More Advanced Operators</a:t>
            </a:r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45AC2283-12CA-F403-2294-CF14F066BA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695825"/>
            <a:ext cx="6781800" cy="350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057C3CF-FEF9-2D44-911E-86B89DEEE20D}" type="slidenum">
              <a:rPr kumimoji="0" lang="en-US" altLang="en-US" sz="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457200" rtl="0" eaLnBrk="1" fontAlgn="base" latinLnBrk="0" hangingPunct="1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r>
              <a:rPr kumimoji="0" lang="en-US" alt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</a:t>
            </a:r>
            <a:r>
              <a:rPr kumimoji="0" lang="en-US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|</a:t>
            </a:r>
            <a:r>
              <a:rPr kumimoji="0" lang="en-US" alt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COMS W4111_003_2024_3: Lecture 3: ER(2), Relational(2), SQL(2)			© Donald F. Ferguson, 2024</a:t>
            </a:r>
            <a:endParaRPr kumimoji="0" lang="en-US" altLang="en-US" sz="8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817028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F69CD4-37AA-5B80-CF29-D79F2DA1D9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074" name="Rectangle 2">
            <a:extLst>
              <a:ext uri="{FF2B5EF4-FFF2-40B4-BE49-F238E27FC236}">
                <a16:creationId xmlns:a16="http://schemas.microsoft.com/office/drawing/2014/main" id="{81966CDD-1EFE-2796-9C35-E941E3AA786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Relational Query Languages</a:t>
            </a:r>
          </a:p>
        </p:txBody>
      </p:sp>
      <p:sp>
        <p:nvSpPr>
          <p:cNvPr id="11266" name="Rectangle 3">
            <a:extLst>
              <a:ext uri="{FF2B5EF4-FFF2-40B4-BE49-F238E27FC236}">
                <a16:creationId xmlns:a16="http://schemas.microsoft.com/office/drawing/2014/main" id="{4B67BB5D-2529-E427-2131-F98FC524D6A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719262" y="808435"/>
            <a:ext cx="5769052" cy="2666285"/>
          </a:xfrm>
        </p:spPr>
        <p:txBody>
          <a:bodyPr/>
          <a:lstStyle/>
          <a:p>
            <a:r>
              <a:rPr lang="en-US" altLang="en-US" dirty="0"/>
              <a:t>Procedural versus non-procedural, or declarative</a:t>
            </a:r>
          </a:p>
          <a:p>
            <a:r>
              <a:rPr lang="en-US" altLang="en-US" dirty="0"/>
              <a:t>“Pure” languages:</a:t>
            </a:r>
          </a:p>
          <a:p>
            <a:pPr lvl="1"/>
            <a:r>
              <a:rPr lang="en-US" altLang="en-US" dirty="0"/>
              <a:t>Relational algebra</a:t>
            </a:r>
          </a:p>
          <a:p>
            <a:pPr lvl="1"/>
            <a:r>
              <a:rPr lang="en-US" altLang="en-US" dirty="0"/>
              <a:t>Tuple relational calculus</a:t>
            </a:r>
          </a:p>
          <a:p>
            <a:pPr lvl="1"/>
            <a:r>
              <a:rPr lang="en-US" altLang="en-US" dirty="0"/>
              <a:t>Domain relational calculus</a:t>
            </a:r>
          </a:p>
          <a:p>
            <a:r>
              <a:rPr lang="en-US" altLang="en-US" dirty="0"/>
              <a:t>The above 3 pure languages are equivalent in computing power</a:t>
            </a:r>
          </a:p>
          <a:p>
            <a:r>
              <a:rPr lang="en-US" altLang="en-US" dirty="0"/>
              <a:t>We will concentrate in this chapter on relational algebra</a:t>
            </a:r>
          </a:p>
          <a:p>
            <a:pPr lvl="1"/>
            <a:r>
              <a:rPr lang="en-US" altLang="en-US" dirty="0"/>
              <a:t>Not turning-machine equivalent</a:t>
            </a:r>
          </a:p>
          <a:p>
            <a:pPr lvl="1"/>
            <a:r>
              <a:rPr lang="en-US" altLang="en-US" dirty="0"/>
              <a:t>Consists of 6 basic operations</a:t>
            </a:r>
          </a:p>
          <a:p>
            <a:pPr lvl="1"/>
            <a:endParaRPr lang="en-US" altLang="en-US" dirty="0"/>
          </a:p>
          <a:p>
            <a:endParaRPr lang="en-US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D4C3E91-DA70-4967-9463-D23225D4D7D5}"/>
              </a:ext>
            </a:extLst>
          </p:cNvPr>
          <p:cNvSpPr txBox="1"/>
          <p:nvPr/>
        </p:nvSpPr>
        <p:spPr>
          <a:xfrm>
            <a:off x="457200" y="3562350"/>
            <a:ext cx="848398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DFF Comments: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You will sometimes see other operator, e.g.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  <a:sym typeface="Wingdings" pitchFamily="2" charset="2"/>
              </a:rPr>
              <a:t> Assignment.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  <a:sym typeface="Wingdings" pitchFamily="2" charset="2"/>
              </a:rPr>
              <a:t>Relational algebra focuses on 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  <a:sym typeface="Wingdings" pitchFamily="2" charset="2"/>
              </a:rPr>
              <a:t>retrieve.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  <a:sym typeface="Wingdings" pitchFamily="2" charset="2"/>
              </a:rPr>
              <a:t> You can sort of do Create, Update, Delete.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  <a:sym typeface="Wingdings" pitchFamily="2" charset="2"/>
              </a:rPr>
              <a:t>The SQL Language, which we will see, extends relational algebra.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333734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0FF3A3-105D-542C-5F40-65BA35382D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882" name="Rectangle 2">
            <a:extLst>
              <a:ext uri="{FF2B5EF4-FFF2-40B4-BE49-F238E27FC236}">
                <a16:creationId xmlns:a16="http://schemas.microsoft.com/office/drawing/2014/main" id="{23F033E7-C039-386B-05BE-BC34159C01A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Relational Algebra</a:t>
            </a:r>
          </a:p>
        </p:txBody>
      </p:sp>
      <p:sp>
        <p:nvSpPr>
          <p:cNvPr id="7170" name="Rectangle 3">
            <a:extLst>
              <a:ext uri="{FF2B5EF4-FFF2-40B4-BE49-F238E27FC236}">
                <a16:creationId xmlns:a16="http://schemas.microsoft.com/office/drawing/2014/main" id="{72824030-DB60-B303-9FB9-FBBF0AD4302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719263" y="808435"/>
            <a:ext cx="5669177" cy="3657600"/>
          </a:xfrm>
        </p:spPr>
        <p:txBody>
          <a:bodyPr/>
          <a:lstStyle/>
          <a:p>
            <a:r>
              <a:rPr lang="en-US" altLang="en-US" dirty="0"/>
              <a:t>A  procedural language consisting  of a set of operations that take one or two relations as input and produce a new relation as their result. </a:t>
            </a:r>
          </a:p>
          <a:p>
            <a:r>
              <a:rPr lang="en-US" altLang="en-US" dirty="0"/>
              <a:t>Six basic operators</a:t>
            </a:r>
          </a:p>
          <a:p>
            <a:pPr lvl="1"/>
            <a:r>
              <a:rPr lang="en-US" altLang="en-US" dirty="0"/>
              <a:t>select: </a:t>
            </a:r>
            <a:r>
              <a:rPr kumimoji="0" lang="en-US" altLang="en-US" dirty="0">
                <a:sym typeface="Symbol" panose="05050102010706020507" pitchFamily="18" charset="2"/>
              </a:rPr>
              <a:t></a:t>
            </a:r>
            <a:endParaRPr lang="en-US" altLang="en-US" dirty="0"/>
          </a:p>
          <a:p>
            <a:pPr lvl="1"/>
            <a:r>
              <a:rPr lang="en-US" altLang="en-US" dirty="0"/>
              <a:t>project: </a:t>
            </a:r>
            <a:r>
              <a:rPr lang="en-US" altLang="en-US" dirty="0">
                <a:sym typeface="Symbol" panose="05050102010706020507" pitchFamily="18" charset="2"/>
              </a:rPr>
              <a:t></a:t>
            </a:r>
            <a:endParaRPr lang="en-US" altLang="en-US" dirty="0"/>
          </a:p>
          <a:p>
            <a:pPr lvl="1"/>
            <a:r>
              <a:rPr lang="en-US" altLang="en-US" dirty="0"/>
              <a:t>union: </a:t>
            </a:r>
            <a:r>
              <a:rPr lang="en-US" altLang="en-US" dirty="0">
                <a:sym typeface="Symbol" panose="05050102010706020507" pitchFamily="18" charset="2"/>
              </a:rPr>
              <a:t></a:t>
            </a:r>
            <a:endParaRPr lang="en-US" altLang="en-US" dirty="0"/>
          </a:p>
          <a:p>
            <a:pPr lvl="1"/>
            <a:r>
              <a:rPr lang="en-US" altLang="en-US" dirty="0"/>
              <a:t>set difference: </a:t>
            </a:r>
            <a:r>
              <a:rPr lang="en-US" altLang="en-US" i="1" dirty="0"/>
              <a:t>–</a:t>
            </a:r>
            <a:r>
              <a:rPr lang="en-US" altLang="en-US" dirty="0"/>
              <a:t> </a:t>
            </a:r>
          </a:p>
          <a:p>
            <a:pPr lvl="1"/>
            <a:r>
              <a:rPr lang="en-US" altLang="en-US" dirty="0"/>
              <a:t>Cartesian product: x</a:t>
            </a:r>
          </a:p>
          <a:p>
            <a:pPr lvl="1"/>
            <a:r>
              <a:rPr lang="en-US" altLang="en-US" dirty="0"/>
              <a:t>rename: </a:t>
            </a:r>
            <a:r>
              <a:rPr lang="en-US" altLang="en-US" i="1" dirty="0">
                <a:sym typeface="Symbol" panose="05050102010706020507" pitchFamily="18" charset="2"/>
              </a:rPr>
              <a:t></a:t>
            </a:r>
          </a:p>
          <a:p>
            <a:pPr lvl="1"/>
            <a:endParaRPr lang="en-US" altLang="en-US" sz="1500" i="1" dirty="0">
              <a:sym typeface="Symbol" panose="05050102010706020507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2989741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Join Operation</a:t>
            </a:r>
          </a:p>
        </p:txBody>
      </p:sp>
      <p:sp>
        <p:nvSpPr>
          <p:cNvPr id="717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45011"/>
            <a:ext cx="5723954" cy="3498389"/>
          </a:xfrm>
        </p:spPr>
        <p:txBody>
          <a:bodyPr/>
          <a:lstStyle/>
          <a:p>
            <a:pPr>
              <a:tabLst>
                <a:tab pos="2362200" algn="ctr"/>
              </a:tabLst>
            </a:pPr>
            <a:r>
              <a:rPr lang="en-US" altLang="en-US" dirty="0"/>
              <a:t>The Cartesian-Product </a:t>
            </a:r>
          </a:p>
          <a:p>
            <a:pPr>
              <a:buNone/>
              <a:tabLst>
                <a:tab pos="2362200" algn="ctr"/>
              </a:tabLst>
            </a:pPr>
            <a:r>
              <a:rPr lang="en-US" altLang="en-US" i="1" dirty="0"/>
              <a:t>                    instructor</a:t>
            </a:r>
            <a:r>
              <a:rPr lang="en-US" altLang="en-US" dirty="0"/>
              <a:t>  X  </a:t>
            </a:r>
            <a:r>
              <a:rPr lang="en-US" altLang="en-US" i="1" dirty="0"/>
              <a:t>teaches</a:t>
            </a:r>
            <a:endParaRPr lang="en-US" altLang="en-US" dirty="0"/>
          </a:p>
          <a:p>
            <a:pPr>
              <a:buNone/>
              <a:tabLst>
                <a:tab pos="2362200" algn="ctr"/>
              </a:tabLst>
            </a:pPr>
            <a:r>
              <a:rPr lang="en-US" altLang="en-US" dirty="0"/>
              <a:t>      associates every  tuple of  instructor with every tuple of teaches.</a:t>
            </a:r>
          </a:p>
          <a:p>
            <a:pPr lvl="1"/>
            <a:r>
              <a:rPr lang="en-US" altLang="en-US" dirty="0"/>
              <a:t>Most of the resulting rows have information about instructors who did NOT teach a particular course. </a:t>
            </a:r>
          </a:p>
          <a:p>
            <a:r>
              <a:rPr lang="en-US" altLang="en-US" dirty="0"/>
              <a:t>To get only those tuples of  “</a:t>
            </a:r>
            <a:r>
              <a:rPr lang="en-US" altLang="en-US" i="1" dirty="0"/>
              <a:t>instructor</a:t>
            </a:r>
            <a:r>
              <a:rPr lang="en-US" altLang="en-US" dirty="0"/>
              <a:t>  X  </a:t>
            </a:r>
            <a:r>
              <a:rPr lang="en-US" altLang="en-US" i="1" dirty="0"/>
              <a:t>teaches</a:t>
            </a:r>
            <a:r>
              <a:rPr lang="en-US" altLang="en-US" dirty="0"/>
              <a:t> “ that pertain to instructors and the courses that they taught, we write:</a:t>
            </a:r>
          </a:p>
          <a:p>
            <a:pPr>
              <a:buNone/>
            </a:pPr>
            <a:r>
              <a:rPr lang="en-US" altLang="en-US" dirty="0">
                <a:solidFill>
                  <a:schemeClr val="bg1">
                    <a:lumMod val="50000"/>
                  </a:schemeClr>
                </a:solidFill>
                <a:sym typeface="Symbol" panose="05050102010706020507" pitchFamily="18" charset="2"/>
              </a:rPr>
              <a:t>            </a:t>
            </a:r>
            <a:r>
              <a:rPr lang="en-US" altLang="en-US" i="1" dirty="0">
                <a:sym typeface="Symbol" panose="05050102010706020507" pitchFamily="18" charset="2"/>
              </a:rPr>
              <a:t></a:t>
            </a:r>
            <a:r>
              <a:rPr lang="en-US" altLang="en-US" dirty="0">
                <a:sym typeface="Symbol" panose="05050102010706020507" pitchFamily="18" charset="2"/>
              </a:rPr>
              <a:t> </a:t>
            </a:r>
            <a:r>
              <a:rPr lang="en-US" altLang="en-US" i="1" baseline="-25000" dirty="0">
                <a:sym typeface="Symbol" panose="05050102010706020507" pitchFamily="18" charset="2"/>
              </a:rPr>
              <a:t>instructor.id =  teaches.id</a:t>
            </a:r>
            <a:r>
              <a:rPr lang="en-US" altLang="ja-JP" i="1" baseline="-25000" dirty="0">
                <a:sym typeface="Symbol" panose="05050102010706020507" pitchFamily="18" charset="2"/>
              </a:rPr>
              <a:t> </a:t>
            </a:r>
            <a:r>
              <a:rPr lang="en-US" altLang="ja-JP" i="1" dirty="0">
                <a:sym typeface="Symbol" panose="05050102010706020507" pitchFamily="18" charset="2"/>
              </a:rPr>
              <a:t> </a:t>
            </a:r>
            <a:r>
              <a:rPr lang="en-US" altLang="ja-JP" dirty="0">
                <a:sym typeface="Symbol" panose="05050102010706020507" pitchFamily="18" charset="2"/>
              </a:rPr>
              <a:t>(</a:t>
            </a:r>
            <a:r>
              <a:rPr lang="en-US" altLang="ja-JP" i="1" dirty="0">
                <a:sym typeface="Symbol" panose="05050102010706020507" pitchFamily="18" charset="2"/>
              </a:rPr>
              <a:t>instructor  </a:t>
            </a:r>
            <a:r>
              <a:rPr lang="en-US" altLang="ja-JP" dirty="0">
                <a:sym typeface="Symbol" panose="05050102010706020507" pitchFamily="18" charset="2"/>
              </a:rPr>
              <a:t>x</a:t>
            </a:r>
            <a:r>
              <a:rPr lang="en-US" altLang="ja-JP" i="1" dirty="0">
                <a:sym typeface="Symbol" panose="05050102010706020507" pitchFamily="18" charset="2"/>
              </a:rPr>
              <a:t> teaches </a:t>
            </a:r>
            <a:r>
              <a:rPr lang="en-US" altLang="ja-JP" dirty="0">
                <a:sym typeface="Symbol" panose="05050102010706020507" pitchFamily="18" charset="2"/>
              </a:rPr>
              <a:t>))</a:t>
            </a:r>
          </a:p>
          <a:p>
            <a:pPr>
              <a:buNone/>
            </a:pPr>
            <a:r>
              <a:rPr lang="en-US" altLang="ja-JP" sz="600" dirty="0">
                <a:sym typeface="Symbol" panose="05050102010706020507" pitchFamily="18" charset="2"/>
              </a:rPr>
              <a:t> </a:t>
            </a:r>
          </a:p>
          <a:p>
            <a:pPr lvl="1"/>
            <a:r>
              <a:rPr lang="en-US" altLang="ja-JP" dirty="0">
                <a:sym typeface="Symbol" panose="05050102010706020507" pitchFamily="18" charset="2"/>
              </a:rPr>
              <a:t>We get only those tuples of “</a:t>
            </a:r>
            <a:r>
              <a:rPr lang="en-US" altLang="en-US" i="1" dirty="0"/>
              <a:t>instructor</a:t>
            </a:r>
            <a:r>
              <a:rPr lang="en-US" altLang="en-US" dirty="0"/>
              <a:t>  X  </a:t>
            </a:r>
            <a:r>
              <a:rPr lang="en-US" altLang="en-US" i="1" dirty="0"/>
              <a:t>teaches” </a:t>
            </a:r>
            <a:r>
              <a:rPr lang="en-US" altLang="ja-JP" dirty="0">
                <a:sym typeface="Symbol" panose="05050102010706020507" pitchFamily="18" charset="2"/>
              </a:rPr>
              <a:t>that pertain to instructors and the courses that they taught.</a:t>
            </a:r>
          </a:p>
          <a:p>
            <a:r>
              <a:rPr lang="en-US" altLang="ja-JP" dirty="0">
                <a:sym typeface="Symbol" panose="05050102010706020507" pitchFamily="18" charset="2"/>
              </a:rPr>
              <a:t>The result of this expression, shown in the next slide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EFCBEEA-D6AB-AA48-9527-B6B7EB43CD64}"/>
              </a:ext>
            </a:extLst>
          </p:cNvPr>
          <p:cNvSpPr txBox="1"/>
          <p:nvPr/>
        </p:nvSpPr>
        <p:spPr>
          <a:xfrm>
            <a:off x="152400" y="4020234"/>
            <a:ext cx="8077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A fundamental definition: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l-G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σ </a:t>
            </a:r>
            <a:r>
              <a:rPr kumimoji="0" lang="en-US" sz="1600" b="0" i="0" u="none" strike="noStrike" kern="1200" cap="none" spc="0" normalizeH="0" baseline="-2500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instructor.ID</a:t>
            </a:r>
            <a:r>
              <a:rPr kumimoji="0" lang="en-US" sz="16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=</a:t>
            </a:r>
            <a:r>
              <a:rPr kumimoji="0" lang="en-US" sz="1600" b="0" i="0" u="none" strike="noStrike" kern="1200" cap="none" spc="0" normalizeH="0" baseline="-2500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teaches.ID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(instructor ⨯ teaches) = instructor ⨝ teaches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⨝ is the JOIN operations.</a:t>
            </a:r>
          </a:p>
        </p:txBody>
      </p:sp>
    </p:spTree>
    <p:extLst>
      <p:ext uri="{BB962C8B-B14F-4D97-AF65-F5344CB8AC3E}">
        <p14:creationId xmlns:p14="http://schemas.microsoft.com/office/powerpoint/2010/main" val="32789257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D6C21C5-BF9B-8E38-D36C-D07C8614C6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9A25F75-4DE5-F34C-A482-2C6D50944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 Definition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32FEBA-E107-1A45-B780-DE11AAC15B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570" y="514350"/>
            <a:ext cx="4207302" cy="304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B80F49-6AE9-584E-A5B2-514A3A1694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2297" y="666750"/>
            <a:ext cx="4409872" cy="300742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3146A33-3C94-E645-8F26-B12B6B01AB5A}"/>
              </a:ext>
            </a:extLst>
          </p:cNvPr>
          <p:cNvSpPr/>
          <p:nvPr/>
        </p:nvSpPr>
        <p:spPr>
          <a:xfrm>
            <a:off x="76200" y="3595181"/>
            <a:ext cx="40170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σ </a:t>
            </a:r>
            <a:r>
              <a:rPr kumimoji="0" lang="en-US" sz="1800" b="0" i="0" u="none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instructor.ID</a:t>
            </a:r>
            <a:r>
              <a:rPr kumimoji="0" lang="en-US" sz="18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=</a:t>
            </a:r>
            <a:r>
              <a:rPr kumimoji="0" lang="en-US" sz="1800" b="0" i="0" u="none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teaches.ID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(instructor ⨯ teaches)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AED5EB0-44F1-2340-868D-62243B3D6792}"/>
              </a:ext>
            </a:extLst>
          </p:cNvPr>
          <p:cNvSpPr/>
          <p:nvPr/>
        </p:nvSpPr>
        <p:spPr>
          <a:xfrm>
            <a:off x="5715000" y="3595181"/>
            <a:ext cx="21698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instructor ⨝ teaches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ACC42D6-C282-F840-88CF-2F4E18FC3584}"/>
              </a:ext>
            </a:extLst>
          </p:cNvPr>
          <p:cNvSpPr/>
          <p:nvPr/>
        </p:nvSpPr>
        <p:spPr>
          <a:xfrm>
            <a:off x="3008317" y="4081441"/>
            <a:ext cx="37028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instructor ⨝</a:t>
            </a:r>
            <a:r>
              <a:rPr kumimoji="0" lang="en-US" sz="18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instructor.ID</a:t>
            </a:r>
            <a:r>
              <a:rPr kumimoji="0" lang="en-US" sz="18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&gt;</a:t>
            </a:r>
            <a:r>
              <a:rPr kumimoji="0" lang="en-US" sz="1800" b="0" i="0" u="none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teaches.ID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teaches</a:t>
            </a:r>
          </a:p>
        </p:txBody>
      </p:sp>
    </p:spTree>
    <p:extLst>
      <p:ext uri="{BB962C8B-B14F-4D97-AF65-F5344CB8AC3E}">
        <p14:creationId xmlns:p14="http://schemas.microsoft.com/office/powerpoint/2010/main" val="214410440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Join Operation (Cont.)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70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1524000" y="763119"/>
                <a:ext cx="6781800" cy="3617261"/>
              </a:xfrm>
            </p:spPr>
            <p:txBody>
              <a:bodyPr/>
              <a:lstStyle/>
              <a:p>
                <a:pPr>
                  <a:tabLst>
                    <a:tab pos="2362200" algn="ctr"/>
                  </a:tabLst>
                </a:pPr>
                <a:r>
                  <a:rPr lang="en-US" altLang="en-US" sz="1800" dirty="0"/>
                  <a:t>The </a:t>
                </a:r>
                <a:r>
                  <a:rPr lang="en-US" altLang="en-US" sz="1800" b="1" dirty="0"/>
                  <a:t>join </a:t>
                </a:r>
                <a:r>
                  <a:rPr lang="en-US" altLang="en-US" sz="1800" dirty="0"/>
                  <a:t>operation allows us to combine  a select operation and a  </a:t>
                </a:r>
                <a:r>
                  <a:rPr lang="en-US" altLang="en-US" sz="1800" b="1" dirty="0"/>
                  <a:t> </a:t>
                </a:r>
                <a:r>
                  <a:rPr lang="en-US" altLang="en-US" sz="1800" dirty="0"/>
                  <a:t>Cartesian-Product  operation into a single operation.</a:t>
                </a:r>
              </a:p>
              <a:p>
                <a:pPr>
                  <a:tabLst>
                    <a:tab pos="2362200" algn="ctr"/>
                  </a:tabLst>
                </a:pPr>
                <a:r>
                  <a:rPr lang="en-US" altLang="en-US" sz="1800" dirty="0"/>
                  <a:t>Consider relations </a:t>
                </a:r>
                <a:r>
                  <a:rPr lang="en-US" altLang="en-US" sz="1800" i="1" dirty="0"/>
                  <a:t>r </a:t>
                </a:r>
                <a:r>
                  <a:rPr lang="en-US" altLang="en-US" sz="1800" dirty="0"/>
                  <a:t>(</a:t>
                </a:r>
                <a:r>
                  <a:rPr lang="en-US" altLang="en-US" sz="1800" i="1" dirty="0"/>
                  <a:t>R</a:t>
                </a:r>
                <a:r>
                  <a:rPr lang="en-US" altLang="en-US" sz="1800" dirty="0"/>
                  <a:t>) and </a:t>
                </a:r>
                <a:r>
                  <a:rPr lang="en-US" altLang="en-US" sz="1800" i="1" dirty="0"/>
                  <a:t> s </a:t>
                </a:r>
                <a:r>
                  <a:rPr lang="en-US" altLang="en-US" sz="1800" dirty="0"/>
                  <a:t>(</a:t>
                </a:r>
                <a:r>
                  <a:rPr lang="en-US" altLang="en-US" sz="1800" i="1" dirty="0"/>
                  <a:t>S</a:t>
                </a:r>
                <a:r>
                  <a:rPr lang="en-US" altLang="en-US" sz="1800" dirty="0"/>
                  <a:t>)</a:t>
                </a:r>
              </a:p>
              <a:p>
                <a:r>
                  <a:rPr lang="en-US" altLang="en-US" sz="1800" dirty="0"/>
                  <a:t>Let  “theta” be a predicate on attributes in the schema R “union” S. The join operation  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⋈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US" altLang="en-US" sz="1800" dirty="0"/>
                  <a:t> s is defined as follows:</a:t>
                </a:r>
              </a:p>
              <a:p>
                <a:pPr>
                  <a:buNone/>
                </a:pPr>
                <a:r>
                  <a:rPr lang="en-US" altLang="en-US" sz="1800" i="1" dirty="0">
                    <a:sym typeface="Symbol" panose="05050102010706020507" pitchFamily="18" charset="2"/>
                  </a:rPr>
                  <a:t>       </a:t>
                </a:r>
                <a:r>
                  <a:rPr lang="en-US" altLang="en-US" sz="1800" dirty="0"/>
                  <a:t>        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𝑟</m:t>
                    </m:r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⋈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 × 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ja-JP" sz="1800" dirty="0">
                  <a:sym typeface="Symbol" panose="05050102010706020507" pitchFamily="18" charset="2"/>
                </a:endParaRPr>
              </a:p>
              <a:p>
                <a:pPr>
                  <a:buNone/>
                </a:pPr>
                <a:r>
                  <a:rPr lang="en-US" altLang="ja-JP" sz="900" dirty="0">
                    <a:sym typeface="Symbol" panose="05050102010706020507" pitchFamily="18" charset="2"/>
                  </a:rPr>
                  <a:t> </a:t>
                </a:r>
              </a:p>
              <a:p>
                <a:r>
                  <a:rPr lang="en-US" altLang="ja-JP" sz="1800" dirty="0">
                    <a:sym typeface="Symbol" panose="05050102010706020507" pitchFamily="18" charset="2"/>
                  </a:rPr>
                  <a:t>Thus</a:t>
                </a:r>
              </a:p>
              <a:p>
                <a:pPr marL="0" indent="0">
                  <a:buNone/>
                </a:pPr>
                <a:r>
                  <a:rPr lang="en-US" altLang="en-US" sz="1800" i="1" dirty="0">
                    <a:sym typeface="Symbol" panose="05050102010706020507" pitchFamily="18" charset="2"/>
                  </a:rPr>
                  <a:t>                  </a:t>
                </a:r>
                <a:r>
                  <a:rPr lang="en-US" altLang="en-US" sz="1800" dirty="0">
                    <a:sym typeface="Symbol" panose="05050102010706020507" pitchFamily="18" charset="2"/>
                  </a:rPr>
                  <a:t> </a:t>
                </a:r>
                <a:r>
                  <a:rPr lang="en-US" altLang="en-US" sz="1800" i="1" baseline="-25000" dirty="0">
                    <a:sym typeface="Symbol" panose="05050102010706020507" pitchFamily="18" charset="2"/>
                  </a:rPr>
                  <a:t>instructor.id =  teaches.id</a:t>
                </a:r>
                <a:r>
                  <a:rPr lang="en-US" altLang="ja-JP" sz="1800" i="1" baseline="-25000" dirty="0">
                    <a:sym typeface="Symbol" panose="05050102010706020507" pitchFamily="18" charset="2"/>
                  </a:rPr>
                  <a:t> </a:t>
                </a:r>
                <a:r>
                  <a:rPr lang="en-US" altLang="ja-JP" sz="1800" dirty="0">
                    <a:sym typeface="Symbol" panose="05050102010706020507" pitchFamily="18" charset="2"/>
                  </a:rPr>
                  <a:t>(</a:t>
                </a:r>
                <a:r>
                  <a:rPr lang="en-US" altLang="ja-JP" sz="1800" i="1" dirty="0">
                    <a:sym typeface="Symbol" panose="05050102010706020507" pitchFamily="18" charset="2"/>
                  </a:rPr>
                  <a:t>instructor  </a:t>
                </a:r>
                <a:r>
                  <a:rPr lang="en-US" altLang="ja-JP" sz="1800" dirty="0">
                    <a:sym typeface="Symbol" panose="05050102010706020507" pitchFamily="18" charset="2"/>
                  </a:rPr>
                  <a:t>x</a:t>
                </a:r>
                <a:r>
                  <a:rPr lang="en-US" altLang="ja-JP" sz="1800" i="1" dirty="0">
                    <a:sym typeface="Symbol" panose="05050102010706020507" pitchFamily="18" charset="2"/>
                  </a:rPr>
                  <a:t> teaches </a:t>
                </a:r>
                <a:r>
                  <a:rPr lang="en-US" altLang="ja-JP" sz="1800" dirty="0">
                    <a:sym typeface="Symbol" panose="05050102010706020507" pitchFamily="18" charset="2"/>
                  </a:rPr>
                  <a:t>))</a:t>
                </a:r>
              </a:p>
              <a:p>
                <a:pPr marL="0" indent="0">
                  <a:buNone/>
                </a:pPr>
                <a:r>
                  <a:rPr lang="en-US" altLang="ja-JP" sz="900" dirty="0">
                    <a:sym typeface="Symbol" panose="05050102010706020507" pitchFamily="18" charset="2"/>
                  </a:rPr>
                  <a:t> </a:t>
                </a:r>
              </a:p>
              <a:p>
                <a:r>
                  <a:rPr lang="en-US" altLang="ja-JP" sz="1800" dirty="0">
                    <a:sym typeface="Symbol" panose="05050102010706020507" pitchFamily="18" charset="2"/>
                  </a:rPr>
                  <a:t>Can equivalently be written as </a:t>
                </a:r>
              </a:p>
              <a:p>
                <a:pPr>
                  <a:buNone/>
                </a:pPr>
                <a:r>
                  <a:rPr lang="en-US" altLang="en-US" sz="1800" i="1" dirty="0">
                    <a:sym typeface="Symbol" panose="05050102010706020507" pitchFamily="18" charset="2"/>
                  </a:rPr>
                  <a:t>                 instructor</a:t>
                </a:r>
                <a:r>
                  <a:rPr lang="en-US" altLang="en-US" sz="1800" dirty="0">
                    <a:sym typeface="Symbol" panose="05050102010706020507" pitchFamily="18" charset="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⋈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sz="1800" i="1" baseline="-25000" dirty="0"/>
                  <a:t>Instructor.id = teaches.id</a:t>
                </a:r>
                <a:r>
                  <a:rPr lang="en-US" sz="1800" baseline="-25000" dirty="0"/>
                  <a:t> </a:t>
                </a:r>
                <a:r>
                  <a:rPr lang="en-US" sz="1800" i="1" dirty="0"/>
                  <a:t>teaches</a:t>
                </a:r>
                <a:r>
                  <a:rPr lang="en-US" sz="1800" dirty="0"/>
                  <a:t>.</a:t>
                </a:r>
              </a:p>
              <a:p>
                <a:pPr>
                  <a:buNone/>
                </a:pPr>
                <a:endParaRPr lang="en-US" altLang="ja-JP" sz="1800" dirty="0">
                  <a:sym typeface="Symbol" panose="05050102010706020507" pitchFamily="18" charset="2"/>
                </a:endParaRPr>
              </a:p>
            </p:txBody>
          </p:sp>
        </mc:Choice>
        <mc:Fallback xmlns="">
          <p:sp>
            <p:nvSpPr>
              <p:cNvPr id="7170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524000" y="763119"/>
                <a:ext cx="6781800" cy="3617261"/>
              </a:xfrm>
              <a:blipFill>
                <a:blip r:embed="rId3"/>
                <a:stretch>
                  <a:fillRect l="-748" t="-1049" b="-94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512830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41B936-4BF3-D3B5-D2C1-750131A880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B166258-51FF-3291-9771-B0ACD838A3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Let’s look at an online tool that you will use.</a:t>
            </a:r>
          </a:p>
          <a:p>
            <a:r>
              <a:rPr lang="en-US" dirty="0" err="1"/>
              <a:t>RelaX</a:t>
            </a:r>
            <a:r>
              <a:rPr lang="en-US" dirty="0"/>
              <a:t> (</a:t>
            </a:r>
            <a:r>
              <a:rPr lang="en-US" dirty="0">
                <a:hlinkClick r:id="rId2"/>
              </a:rPr>
              <a:t>https://dbis-uibk.github.io/relax/calc/local/uibk/local/0</a:t>
            </a:r>
            <a:r>
              <a:rPr lang="en-US" dirty="0"/>
              <a:t>)</a:t>
            </a:r>
          </a:p>
          <a:p>
            <a:r>
              <a:rPr lang="en-US" dirty="0"/>
              <a:t>The calculator:</a:t>
            </a:r>
          </a:p>
          <a:p>
            <a:pPr lvl="1"/>
            <a:r>
              <a:rPr lang="en-US" dirty="0"/>
              <a:t>Has an older version of the data from the recommended textbook.</a:t>
            </a:r>
            <a:br>
              <a:rPr lang="en-US" dirty="0"/>
            </a:br>
            <a:r>
              <a:rPr lang="en-US" sz="1200" dirty="0"/>
              <a:t>(</a:t>
            </a:r>
            <a:r>
              <a:rPr lang="en-US" sz="1200" dirty="0">
                <a:hlinkClick r:id="rId3"/>
              </a:rPr>
              <a:t>https://dbis-uibk.github.io/relax/calc/gist/4f7866c17624ca9dfa85ed2482078be8/relax-silberschatz-english.txt/0</a:t>
            </a:r>
            <a:r>
              <a:rPr lang="en-US" sz="1200" dirty="0"/>
              <a:t>)</a:t>
            </a:r>
          </a:p>
          <a:p>
            <a:pPr lvl="1"/>
            <a:r>
              <a:rPr lang="en-US" dirty="0"/>
              <a:t>You can also upload new data. </a:t>
            </a:r>
          </a:p>
          <a:p>
            <a:r>
              <a:rPr lang="en-US" dirty="0"/>
              <a:t>Some queries:</a:t>
            </a:r>
          </a:p>
          <a:p>
            <a:pPr lvl="1"/>
            <a:r>
              <a:rPr lang="el-GR" dirty="0"/>
              <a:t>σ </a:t>
            </a:r>
            <a:r>
              <a:rPr lang="en-US" dirty="0" err="1"/>
              <a:t>dept_name</a:t>
            </a:r>
            <a:r>
              <a:rPr lang="en-US" dirty="0"/>
              <a:t>='Comp. Sci.' ∨ </a:t>
            </a:r>
            <a:r>
              <a:rPr lang="en-US" dirty="0" err="1"/>
              <a:t>dept_name</a:t>
            </a:r>
            <a:r>
              <a:rPr lang="en-US" dirty="0"/>
              <a:t>='History' (department)</a:t>
            </a:r>
          </a:p>
          <a:p>
            <a:pPr lvl="1"/>
            <a:r>
              <a:rPr lang="el-GR" dirty="0"/>
              <a:t>π </a:t>
            </a:r>
            <a:r>
              <a:rPr lang="en-US" dirty="0"/>
              <a:t>name, </a:t>
            </a:r>
            <a:r>
              <a:rPr lang="en-US" dirty="0" err="1"/>
              <a:t>dept_name</a:t>
            </a:r>
            <a:r>
              <a:rPr lang="en-US" dirty="0"/>
              <a:t> (instructor)</a:t>
            </a:r>
          </a:p>
          <a:p>
            <a:pPr lvl="1"/>
            <a:r>
              <a:rPr lang="el-GR" dirty="0"/>
              <a:t>π </a:t>
            </a:r>
            <a:r>
              <a:rPr lang="en-US" dirty="0"/>
              <a:t>ID, name (</a:t>
            </a:r>
            <a:br>
              <a:rPr lang="en-US" dirty="0"/>
            </a:br>
            <a:r>
              <a:rPr lang="en-US" dirty="0"/>
              <a:t>	</a:t>
            </a:r>
            <a:r>
              <a:rPr lang="el-GR" dirty="0"/>
              <a:t>σ </a:t>
            </a:r>
            <a:r>
              <a:rPr lang="en-US" dirty="0" err="1"/>
              <a:t>dept_name</a:t>
            </a:r>
            <a:r>
              <a:rPr lang="en-US" dirty="0"/>
              <a:t>='Comp. Sci.' (instructor)</a:t>
            </a:r>
            <a:br>
              <a:rPr lang="en-US" dirty="0"/>
            </a:br>
            <a:r>
              <a:rPr lang="en-US" dirty="0"/>
              <a:t>)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13392D1-50D9-DACF-051A-6C1D041E26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Dreaded Relax Calculator</a:t>
            </a:r>
          </a:p>
        </p:txBody>
      </p:sp>
    </p:spTree>
    <p:extLst>
      <p:ext uri="{BB962C8B-B14F-4D97-AF65-F5344CB8AC3E}">
        <p14:creationId xmlns:p14="http://schemas.microsoft.com/office/powerpoint/2010/main" val="32187872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8DF92A77-DEBF-445E-AF0A-457F33AD025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spcBef>
                    <a:spcPts val="0"/>
                  </a:spcBef>
                  <a:spcAft>
                    <a:spcPts val="300"/>
                  </a:spcAft>
                </a:pPr>
                <a:r>
                  <a:rPr lang="en-US" b="0" i="0" dirty="0">
                    <a:solidFill>
                      <a:srgbClr val="202124"/>
                    </a:solidFill>
                    <a:effectLst/>
                    <a:latin typeface="Roboto" panose="02000000000000000000" pitchFamily="2" charset="0"/>
                  </a:rPr>
                  <a:t>“A NATURAL JOIN is </a:t>
                </a:r>
                <a:r>
                  <a:rPr lang="en-US" b="1" i="0" dirty="0">
                    <a:solidFill>
                      <a:srgbClr val="202124"/>
                    </a:solidFill>
                    <a:effectLst/>
                    <a:latin typeface="Roboto" panose="02000000000000000000" pitchFamily="2" charset="0"/>
                  </a:rPr>
                  <a:t>a JOIN operation that creates an implicit join clause for you based on the common columns in the two tables being joined</a:t>
                </a:r>
                <a:r>
                  <a:rPr lang="en-US" b="0" i="0" dirty="0">
                    <a:solidFill>
                      <a:srgbClr val="202124"/>
                    </a:solidFill>
                    <a:effectLst/>
                    <a:latin typeface="Roboto" panose="02000000000000000000" pitchFamily="2" charset="0"/>
                  </a:rPr>
                  <a:t>. Common columns are columns that have the same name in both tables.”</a:t>
                </a:r>
                <a:br>
                  <a:rPr lang="en-US" b="0" i="0" dirty="0">
                    <a:solidFill>
                      <a:srgbClr val="202124"/>
                    </a:solidFill>
                    <a:effectLst/>
                    <a:latin typeface="Roboto" panose="02000000000000000000" pitchFamily="2" charset="0"/>
                  </a:rPr>
                </a:br>
                <a:r>
                  <a:rPr lang="en-US" b="0" i="0" dirty="0">
                    <a:solidFill>
                      <a:srgbClr val="202124"/>
                    </a:solidFill>
                    <a:effectLst/>
                    <a:latin typeface="Roboto" panose="02000000000000000000" pitchFamily="2" charset="0"/>
                  </a:rPr>
                  <a:t>(</a:t>
                </a:r>
                <a:r>
                  <a:rPr lang="en-US" b="0" i="0" dirty="0">
                    <a:solidFill>
                      <a:srgbClr val="202124"/>
                    </a:solidFill>
                    <a:effectLst/>
                    <a:latin typeface="Roboto" panose="02000000000000000000" pitchFamily="2" charset="0"/>
                    <a:hlinkClick r:id="rId2"/>
                  </a:rPr>
                  <a:t>https://docs.oracle.com/javadb/10.8.3.0/ref/rrefsqljnaturaljoin.html</a:t>
                </a:r>
                <a:r>
                  <a:rPr lang="en-US" b="0" i="0" dirty="0">
                    <a:solidFill>
                      <a:srgbClr val="202124"/>
                    </a:solidFill>
                    <a:effectLst/>
                    <a:latin typeface="Roboto" panose="02000000000000000000" pitchFamily="2" charset="0"/>
                  </a:rPr>
                  <a:t>)</a:t>
                </a:r>
              </a:p>
              <a:p>
                <a:pPr>
                  <a:spcBef>
                    <a:spcPts val="0"/>
                  </a:spcBef>
                  <a:spcAft>
                    <a:spcPts val="300"/>
                  </a:spcAft>
                </a:pPr>
                <a:endParaRPr lang="en-US" b="0" i="0" dirty="0">
                  <a:solidFill>
                    <a:srgbClr val="202124"/>
                  </a:solidFill>
                  <a:effectLst/>
                  <a:latin typeface="Roboto" panose="02000000000000000000" pitchFamily="2" charset="0"/>
                </a:endParaRPr>
              </a:p>
              <a:p>
                <a:pPr>
                  <a:spcBef>
                    <a:spcPts val="0"/>
                  </a:spcBef>
                  <a:spcAft>
                    <a:spcPts val="300"/>
                  </a:spcAft>
                </a:pPr>
                <a:r>
                  <a:rPr lang="en-US" dirty="0"/>
                  <a:t>⨝ </a:t>
                </a:r>
                <a:r>
                  <a:rPr lang="en-US" dirty="0">
                    <a:sym typeface="Wingdings" panose="05000000000000000000" pitchFamily="2" charset="2"/>
                  </a:rPr>
                  <a:t> Natural Join in relational algebra.</a:t>
                </a:r>
              </a:p>
              <a:p>
                <a:pPr>
                  <a:spcBef>
                    <a:spcPts val="0"/>
                  </a:spcBef>
                  <a:spcAft>
                    <a:spcPts val="300"/>
                  </a:spcAft>
                </a:pPr>
                <a:endParaRPr lang="en-US" dirty="0">
                  <a:sym typeface="Wingdings" panose="05000000000000000000" pitchFamily="2" charset="2"/>
                </a:endParaRPr>
              </a:p>
              <a:p>
                <a:pPr>
                  <a:spcBef>
                    <a:spcPts val="0"/>
                  </a:spcBef>
                  <a:spcAft>
                    <a:spcPts val="300"/>
                  </a:spcAft>
                </a:pPr>
                <a:r>
                  <a:rPr lang="en-US" altLang="en-US" sz="2000" i="1" dirty="0">
                    <a:sym typeface="Symbol" panose="05050102010706020507" pitchFamily="18" charset="2"/>
                  </a:rPr>
                  <a:t>instructor</a:t>
                </a:r>
                <a:r>
                  <a:rPr lang="en-US" altLang="en-US" sz="2000" dirty="0">
                    <a:sym typeface="Symbol" panose="05050102010706020507" pitchFamily="18" charset="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⋈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sz="2000" i="1" baseline="-25000" dirty="0"/>
                  <a:t>Instructor.id = teaches.id</a:t>
                </a:r>
                <a:r>
                  <a:rPr lang="en-US" sz="2000" baseline="-25000" dirty="0"/>
                  <a:t> </a:t>
                </a:r>
                <a:r>
                  <a:rPr lang="en-US" sz="2000" i="1" dirty="0"/>
                  <a:t>teaches </a:t>
                </a:r>
                <a:r>
                  <a:rPr lang="en-US" altLang="ja-JP" sz="2000" dirty="0">
                    <a:sym typeface="Wingdings" panose="05000000000000000000" pitchFamily="2" charset="2"/>
                  </a:rPr>
                  <a:t>is called a </a:t>
                </a:r>
                <a:r>
                  <a:rPr lang="en-US" altLang="ja-JP" sz="2000" i="1" dirty="0">
                    <a:sym typeface="Wingdings" panose="05000000000000000000" pitchFamily="2" charset="2"/>
                  </a:rPr>
                  <a:t>theta join.</a:t>
                </a:r>
                <a:endParaRPr lang="en-US" dirty="0">
                  <a:sym typeface="Wingdings" panose="05000000000000000000" pitchFamily="2" charset="2"/>
                </a:endParaRPr>
              </a:p>
              <a:p>
                <a:pPr>
                  <a:spcBef>
                    <a:spcPts val="0"/>
                  </a:spcBef>
                  <a:spcAft>
                    <a:spcPts val="300"/>
                  </a:spcAft>
                </a:pPr>
                <a:endParaRPr lang="en-US" dirty="0">
                  <a:sym typeface="Wingdings" panose="05000000000000000000" pitchFamily="2" charset="2"/>
                </a:endParaRPr>
              </a:p>
              <a:p>
                <a:pPr>
                  <a:spcBef>
                    <a:spcPts val="0"/>
                  </a:spcBef>
                  <a:spcAft>
                    <a:spcPts val="300"/>
                  </a:spcAft>
                </a:pPr>
                <a:r>
                  <a:rPr lang="en-US" dirty="0">
                    <a:sym typeface="Wingdings" panose="05000000000000000000" pitchFamily="2" charset="2"/>
                  </a:rPr>
                  <a:t>So, think about it …</a:t>
                </a:r>
              </a:p>
              <a:p>
                <a:pPr lvl="1">
                  <a:spcBef>
                    <a:spcPts val="0"/>
                  </a:spcBef>
                  <a:spcAft>
                    <a:spcPts val="300"/>
                  </a:spcAft>
                </a:pPr>
                <a:r>
                  <a:rPr lang="en-US" dirty="0">
                    <a:sym typeface="Wingdings" panose="05000000000000000000" pitchFamily="2" charset="2"/>
                  </a:rPr>
                  <a:t>I showed you how to produce all possible pairs.</a:t>
                </a:r>
              </a:p>
              <a:p>
                <a:pPr lvl="1">
                  <a:spcBef>
                    <a:spcPts val="0"/>
                  </a:spcBef>
                  <a:spcAft>
                    <a:spcPts val="300"/>
                  </a:spcAft>
                </a:pPr>
                <a:r>
                  <a:rPr lang="en-US" dirty="0">
                    <a:sym typeface="Wingdings" panose="05000000000000000000" pitchFamily="2" charset="2"/>
                  </a:rPr>
                  <a:t>I showed you how to produce all naturally matching pairs.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8DF92A77-DEBF-445E-AF0A-457F33AD025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575" t="-940" r="-1293" b="-12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D058A38B-DE60-452E-B70D-F49E7A9B0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Terms</a:t>
            </a:r>
          </a:p>
        </p:txBody>
      </p:sp>
    </p:spTree>
    <p:extLst>
      <p:ext uri="{BB962C8B-B14F-4D97-AF65-F5344CB8AC3E}">
        <p14:creationId xmlns:p14="http://schemas.microsoft.com/office/powerpoint/2010/main" val="28393925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D3C4746-B82B-3F41-8244-F524491BD6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590550"/>
            <a:ext cx="8839200" cy="3810001"/>
          </a:xfrm>
        </p:spPr>
        <p:txBody>
          <a:bodyPr/>
          <a:lstStyle/>
          <a:p>
            <a:pPr>
              <a:spcBef>
                <a:spcPts val="0"/>
              </a:spcBef>
              <a:spcAft>
                <a:spcPts val="100"/>
              </a:spcAft>
            </a:pPr>
            <a:r>
              <a:rPr lang="en-US" sz="2800" dirty="0"/>
              <a:t>Introduction and course updates.</a:t>
            </a:r>
            <a:br>
              <a:rPr lang="en-US" sz="2800" dirty="0"/>
            </a:br>
            <a:endParaRPr lang="en-US" sz="2800" dirty="0"/>
          </a:p>
          <a:p>
            <a:pPr>
              <a:spcBef>
                <a:spcPts val="0"/>
              </a:spcBef>
              <a:spcAft>
                <a:spcPts val="100"/>
              </a:spcAft>
            </a:pPr>
            <a:r>
              <a:rPr lang="en-US" sz="2800" dirty="0"/>
              <a:t>ER Modeling (2).</a:t>
            </a:r>
            <a:br>
              <a:rPr lang="en-US" sz="2800" dirty="0"/>
            </a:br>
            <a:endParaRPr lang="en-US" sz="2800" dirty="0"/>
          </a:p>
          <a:p>
            <a:pPr>
              <a:spcBef>
                <a:spcPts val="0"/>
              </a:spcBef>
              <a:spcAft>
                <a:spcPts val="100"/>
              </a:spcAft>
            </a:pPr>
            <a:r>
              <a:rPr lang="en-US" sz="2800" dirty="0"/>
              <a:t>Relational model and algebra (2).</a:t>
            </a:r>
            <a:br>
              <a:rPr lang="en-US" sz="2800" dirty="0"/>
            </a:br>
            <a:endParaRPr lang="en-US" sz="2800" dirty="0"/>
          </a:p>
          <a:p>
            <a:pPr>
              <a:spcBef>
                <a:spcPts val="0"/>
              </a:spcBef>
              <a:spcAft>
                <a:spcPts val="100"/>
              </a:spcAft>
            </a:pPr>
            <a:r>
              <a:rPr lang="en-US" sz="2800" dirty="0"/>
              <a:t>SQL (2).</a:t>
            </a:r>
            <a:br>
              <a:rPr lang="en-US" sz="2800" dirty="0"/>
            </a:br>
            <a:endParaRPr lang="en-US" sz="2800" dirty="0"/>
          </a:p>
          <a:p>
            <a:pPr>
              <a:spcBef>
                <a:spcPts val="0"/>
              </a:spcBef>
              <a:spcAft>
                <a:spcPts val="100"/>
              </a:spcAft>
            </a:pPr>
            <a:r>
              <a:rPr lang="en-US" sz="2800" dirty="0"/>
              <a:t>Homework and projects.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66E103B-9592-8A4C-AF7E-2678BD900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</p:spTree>
    <p:extLst>
      <p:ext uri="{BB962C8B-B14F-4D97-AF65-F5344CB8AC3E}">
        <p14:creationId xmlns:p14="http://schemas.microsoft.com/office/powerpoint/2010/main" val="64921876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6C2C7B1-4C6A-884D-995D-ED7BD77128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sz="1800" dirty="0"/>
              <a:t>τ</a:t>
            </a:r>
            <a:r>
              <a:rPr lang="en-US" sz="1800" dirty="0"/>
              <a:t> 	order by</a:t>
            </a:r>
            <a:endParaRPr lang="el-GR" sz="1800" dirty="0"/>
          </a:p>
          <a:p>
            <a:r>
              <a:rPr lang="el-GR" sz="1800" dirty="0"/>
              <a:t>γ</a:t>
            </a:r>
            <a:r>
              <a:rPr lang="en-US" sz="1800" dirty="0"/>
              <a:t> 	group by </a:t>
            </a:r>
            <a:endParaRPr lang="el-GR" sz="1800" dirty="0"/>
          </a:p>
          <a:p>
            <a:r>
              <a:rPr lang="el-GR" sz="1800" dirty="0"/>
              <a:t>¬</a:t>
            </a:r>
            <a:r>
              <a:rPr lang="en-US" sz="1800" dirty="0"/>
              <a:t> 	negation </a:t>
            </a:r>
            <a:endParaRPr lang="el-GR" sz="1800" dirty="0"/>
          </a:p>
          <a:p>
            <a:r>
              <a:rPr lang="el-GR" sz="1800" dirty="0"/>
              <a:t>÷</a:t>
            </a:r>
            <a:r>
              <a:rPr lang="en-US" sz="1800" dirty="0"/>
              <a:t>	set division</a:t>
            </a:r>
            <a:endParaRPr lang="el-GR" sz="1800" dirty="0"/>
          </a:p>
          <a:p>
            <a:r>
              <a:rPr lang="el-GR" sz="1800" dirty="0"/>
              <a:t>⨝</a:t>
            </a:r>
            <a:r>
              <a:rPr lang="en-US" sz="1800" dirty="0"/>
              <a:t>	natural join, theta-join</a:t>
            </a:r>
            <a:endParaRPr lang="el-GR" sz="1800" dirty="0"/>
          </a:p>
          <a:p>
            <a:r>
              <a:rPr lang="el-GR" sz="1800" dirty="0"/>
              <a:t>⟕</a:t>
            </a:r>
            <a:r>
              <a:rPr lang="en-US" sz="1800" dirty="0"/>
              <a:t>	left outer join</a:t>
            </a:r>
            <a:endParaRPr lang="el-GR" sz="1800" dirty="0"/>
          </a:p>
          <a:p>
            <a:r>
              <a:rPr lang="el-GR" sz="1800" dirty="0"/>
              <a:t>⟖</a:t>
            </a:r>
            <a:r>
              <a:rPr lang="en-US" sz="1800" dirty="0"/>
              <a:t>	right outer join</a:t>
            </a:r>
            <a:endParaRPr lang="el-GR" sz="1800" dirty="0"/>
          </a:p>
          <a:p>
            <a:r>
              <a:rPr lang="el-GR" sz="1800" dirty="0"/>
              <a:t>⟗</a:t>
            </a:r>
            <a:r>
              <a:rPr lang="en-US" sz="1800" dirty="0"/>
              <a:t>	full outer join</a:t>
            </a:r>
            <a:endParaRPr lang="el-GR" sz="1800" dirty="0"/>
          </a:p>
          <a:p>
            <a:r>
              <a:rPr lang="el-GR" sz="1800" dirty="0"/>
              <a:t>⋉</a:t>
            </a:r>
            <a:r>
              <a:rPr lang="en-US" sz="1800" dirty="0"/>
              <a:t>	left semi join</a:t>
            </a:r>
            <a:endParaRPr lang="el-GR" sz="1800" dirty="0"/>
          </a:p>
          <a:p>
            <a:r>
              <a:rPr lang="el-GR" sz="1800" dirty="0"/>
              <a:t>⋊</a:t>
            </a:r>
            <a:r>
              <a:rPr lang="en-US" sz="1800" dirty="0"/>
              <a:t>	right semi join</a:t>
            </a:r>
            <a:endParaRPr lang="el-GR" sz="1800" dirty="0"/>
          </a:p>
          <a:p>
            <a:r>
              <a:rPr lang="el-GR" sz="1800" dirty="0"/>
              <a:t>▷</a:t>
            </a:r>
            <a:r>
              <a:rPr lang="en-US" sz="1800" dirty="0"/>
              <a:t>	anti-join</a:t>
            </a:r>
            <a:endParaRPr lang="el-GR" sz="1800" dirty="0"/>
          </a:p>
          <a:p>
            <a:endParaRPr lang="en-US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E9B9D67-F5A4-1F4B-817E-539F008A3D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all those other Symbols? (Will Cover)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93FAA9-79C6-994D-A32F-AE83CD374016}"/>
              </a:ext>
            </a:extLst>
          </p:cNvPr>
          <p:cNvSpPr txBox="1"/>
          <p:nvPr/>
        </p:nvSpPr>
        <p:spPr>
          <a:xfrm>
            <a:off x="3228522" y="532358"/>
            <a:ext cx="5641481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Some of these are pretty obscure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Division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Anti-Join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Left semi-join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Right semi-join</a:t>
            </a:r>
            <a:b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Most SQL engines do not support them.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You can implement them using combinations of JOIN, SELECT, WHERE, ... ...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But, I cannot every remember using them in applications I have developed.</a:t>
            </a:r>
            <a:b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Outer JOIN is very useful, but less common. We will cover.</a:t>
            </a:r>
            <a:b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There are also some “patterns” or “terms”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Equijoin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Non-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equi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join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Natural join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Theta join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... ...</a:t>
            </a: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I may ask you to define these terms on some exams because they may be common</a:t>
            </a:r>
            <a:b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internships/job interview questions.</a:t>
            </a: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046072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B2CBD8-8817-F0B6-D750-95A09B7B6A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FDE1F41-51B5-D285-8A3D-C038A78D12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pic>
        <p:nvPicPr>
          <p:cNvPr id="10243" name="Picture 7">
            <a:extLst>
              <a:ext uri="{FF2B5EF4-FFF2-40B4-BE49-F238E27FC236}">
                <a16:creationId xmlns:a16="http://schemas.microsoft.com/office/drawing/2014/main" id="{C9DFC0CB-0355-A295-1A21-93B0E806F1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4" name="TextBox 8">
            <a:extLst>
              <a:ext uri="{FF2B5EF4-FFF2-40B4-BE49-F238E27FC236}">
                <a16:creationId xmlns:a16="http://schemas.microsoft.com/office/drawing/2014/main" id="{95CC9951-0CFD-BB4C-B4E2-FF9335FF7D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733550"/>
            <a:ext cx="914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Introduction</a:t>
            </a:r>
            <a:endParaRPr kumimoji="0" lang="en-US" altLang="en-US" sz="16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4252A10-A438-5984-2C84-DB166014912E}"/>
              </a:ext>
            </a:extLst>
          </p:cNvPr>
          <p:cNvSpPr/>
          <p:nvPr/>
        </p:nvSpPr>
        <p:spPr>
          <a:xfrm>
            <a:off x="0" y="438150"/>
            <a:ext cx="9144000" cy="424815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Let’s Do Some Examples</a:t>
            </a:r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CA1CDFA8-7C18-FA4E-DC54-BB48677897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695825"/>
            <a:ext cx="6781800" cy="350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057C3CF-FEF9-2D44-911E-86B89DEEE20D}" type="slidenum">
              <a:rPr kumimoji="0" lang="en-US" altLang="en-US" sz="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457200" rtl="0" eaLnBrk="1" fontAlgn="base" latinLnBrk="0" hangingPunct="1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r>
              <a:rPr kumimoji="0" lang="en-US" alt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</a:t>
            </a:r>
            <a:r>
              <a:rPr kumimoji="0" lang="en-US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|</a:t>
            </a:r>
            <a:r>
              <a:rPr kumimoji="0" lang="en-US" alt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COMS W4111_003_2024_3: Lecture 3: ER(2), Relational(2), SQL(2)			© Donald F. Ferguson, 2024</a:t>
            </a:r>
            <a:endParaRPr kumimoji="0" lang="en-US" altLang="en-US" sz="8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1845699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025ABC-9AD0-5596-2378-C4D65F40AE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Picture 11" descr="16x9_BG-08.jpg">
            <a:extLst>
              <a:ext uri="{FF2B5EF4-FFF2-40B4-BE49-F238E27FC236}">
                <a16:creationId xmlns:a16="http://schemas.microsoft.com/office/drawing/2014/main" id="{E6A25342-657D-90BE-7155-7CC7E3752A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F325AA1-BF28-302B-9BD2-2ED27A4184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pic>
        <p:nvPicPr>
          <p:cNvPr id="10243" name="Picture 7">
            <a:extLst>
              <a:ext uri="{FF2B5EF4-FFF2-40B4-BE49-F238E27FC236}">
                <a16:creationId xmlns:a16="http://schemas.microsoft.com/office/drawing/2014/main" id="{6B26A2AE-B168-D7AF-3C59-A614040C07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4" name="TextBox 8">
            <a:extLst>
              <a:ext uri="{FF2B5EF4-FFF2-40B4-BE49-F238E27FC236}">
                <a16:creationId xmlns:a16="http://schemas.microsoft.com/office/drawing/2014/main" id="{71D0C6F9-92CA-2A8A-7092-23D44E718A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694587"/>
            <a:ext cx="91440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3600" dirty="0">
                <a:solidFill>
                  <a:schemeClr val="bg1"/>
                </a:solidFill>
              </a:rPr>
              <a:t>SQL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F2E70A18-151F-4327-563A-5BC6C15B85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695825"/>
            <a:ext cx="6781800" cy="350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lnSpc>
                <a:spcPts val="2400"/>
              </a:lnSpc>
            </a:pPr>
            <a:fld id="{A057C3CF-FEF9-2D44-911E-86B89DEEE20D}" type="slidenum">
              <a:rPr lang="en-US" altLang="en-US" sz="800" b="1">
                <a:solidFill>
                  <a:schemeClr val="bg1"/>
                </a:solidFill>
              </a:rPr>
              <a:pPr>
                <a:lnSpc>
                  <a:spcPts val="2400"/>
                </a:lnSpc>
              </a:pPr>
              <a:t>42</a:t>
            </a:fld>
            <a:r>
              <a:rPr lang="en-US" altLang="en-US" sz="800" b="1" dirty="0">
                <a:solidFill>
                  <a:schemeClr val="bg1"/>
                </a:solidFill>
              </a:rPr>
              <a:t> </a:t>
            </a:r>
            <a:r>
              <a:rPr lang="en-US" altLang="en-US" sz="800" dirty="0">
                <a:solidFill>
                  <a:schemeClr val="bg1"/>
                </a:solidFill>
              </a:rPr>
              <a:t>|</a:t>
            </a:r>
            <a:r>
              <a:rPr lang="en-US" altLang="en-US" sz="800" b="1" dirty="0">
                <a:solidFill>
                  <a:schemeClr val="bg1"/>
                </a:solidFill>
              </a:rPr>
              <a:t> COMS W4111_003_2024_3: Lecture 3: ER(2), Relational(2), SQL(2)			© Donald F. Ferguson, 2024</a:t>
            </a:r>
            <a:endParaRPr lang="en-US" altLang="en-US" sz="8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826924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7BAE05-4846-B768-F9A7-49953E1BF3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E22DE0B-16FC-2A3D-552E-9ED94C758F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pic>
        <p:nvPicPr>
          <p:cNvPr id="10243" name="Picture 7">
            <a:extLst>
              <a:ext uri="{FF2B5EF4-FFF2-40B4-BE49-F238E27FC236}">
                <a16:creationId xmlns:a16="http://schemas.microsoft.com/office/drawing/2014/main" id="{A5BFE271-551C-C027-46E6-E6DF3954A4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4" name="TextBox 8">
            <a:extLst>
              <a:ext uri="{FF2B5EF4-FFF2-40B4-BE49-F238E27FC236}">
                <a16:creationId xmlns:a16="http://schemas.microsoft.com/office/drawing/2014/main" id="{551F28DE-29B2-7488-BA76-4575E2E05F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733550"/>
            <a:ext cx="914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Introduction</a:t>
            </a:r>
            <a:endParaRPr kumimoji="0" lang="en-US" altLang="en-US" sz="16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F4D72AF-AF57-F966-E521-1EA960E89E34}"/>
              </a:ext>
            </a:extLst>
          </p:cNvPr>
          <p:cNvSpPr/>
          <p:nvPr/>
        </p:nvSpPr>
        <p:spPr>
          <a:xfrm>
            <a:off x="0" y="438150"/>
            <a:ext cx="9144000" cy="424815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Data Definition Language</a:t>
            </a:r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928EB1FC-3349-A954-5782-3819B22D62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695825"/>
            <a:ext cx="6781800" cy="350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057C3CF-FEF9-2D44-911E-86B89DEEE20D}" type="slidenum">
              <a:rPr kumimoji="0" lang="en-US" altLang="en-US" sz="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457200" rtl="0" eaLnBrk="1" fontAlgn="base" latinLnBrk="0" hangingPunct="1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r>
              <a:rPr kumimoji="0" lang="en-US" alt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</a:t>
            </a:r>
            <a:r>
              <a:rPr kumimoji="0" lang="en-US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|</a:t>
            </a:r>
            <a:r>
              <a:rPr kumimoji="0" lang="en-US" alt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COMS W4111_003_2024_3: Lecture 3: ER(2), Relational(2), SQL(2)			© Donald F. Ferguson, 2024</a:t>
            </a:r>
            <a:endParaRPr kumimoji="0" lang="en-US" altLang="en-US" sz="8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5558670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CB7709-94FA-1696-4A63-B871453147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058" name="Rectangle 2">
            <a:extLst>
              <a:ext uri="{FF2B5EF4-FFF2-40B4-BE49-F238E27FC236}">
                <a16:creationId xmlns:a16="http://schemas.microsoft.com/office/drawing/2014/main" id="{F65B8D1D-697F-149A-90BC-1A6E677B724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Data Definition Language</a:t>
            </a:r>
          </a:p>
        </p:txBody>
      </p:sp>
      <p:sp>
        <p:nvSpPr>
          <p:cNvPr id="7170" name="Rectangle 3">
            <a:extLst>
              <a:ext uri="{FF2B5EF4-FFF2-40B4-BE49-F238E27FC236}">
                <a16:creationId xmlns:a16="http://schemas.microsoft.com/office/drawing/2014/main" id="{716508FF-8A7D-B1A3-FEB0-B44C6B1AD90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941990" y="1350836"/>
            <a:ext cx="5281771" cy="1922717"/>
          </a:xfrm>
        </p:spPr>
        <p:txBody>
          <a:bodyPr/>
          <a:lstStyle/>
          <a:p>
            <a:r>
              <a:rPr lang="en-US" altLang="en-US" dirty="0"/>
              <a:t>The schema for each relation.</a:t>
            </a:r>
          </a:p>
          <a:p>
            <a:r>
              <a:rPr lang="en-US" altLang="en-US" dirty="0"/>
              <a:t>The type of values associated with each attribute.</a:t>
            </a:r>
          </a:p>
          <a:p>
            <a:r>
              <a:rPr lang="en-US" altLang="en-US" dirty="0"/>
              <a:t>The Integrity constraints</a:t>
            </a:r>
          </a:p>
          <a:p>
            <a:r>
              <a:rPr lang="en-US" altLang="en-US" dirty="0"/>
              <a:t>The set of indices to be maintained for each relation.</a:t>
            </a:r>
          </a:p>
          <a:p>
            <a:r>
              <a:rPr lang="en-US" altLang="en-US" dirty="0"/>
              <a:t>Security and authorization information for each relation.</a:t>
            </a:r>
          </a:p>
          <a:p>
            <a:r>
              <a:rPr lang="en-US" altLang="en-US" dirty="0"/>
              <a:t>The physical storage structure of each relation on disk.</a:t>
            </a:r>
          </a:p>
        </p:txBody>
      </p:sp>
      <p:sp>
        <p:nvSpPr>
          <p:cNvPr id="7171" name="Text Box 4">
            <a:extLst>
              <a:ext uri="{FF2B5EF4-FFF2-40B4-BE49-F238E27FC236}">
                <a16:creationId xmlns:a16="http://schemas.microsoft.com/office/drawing/2014/main" id="{BFB6E9EC-102B-D52F-EA42-7CBD56CA0E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19262" y="836524"/>
            <a:ext cx="5709128" cy="4847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The SQL data-definition language (DDL) allows the specification of information about relations, including:</a:t>
            </a:r>
          </a:p>
        </p:txBody>
      </p:sp>
    </p:spTree>
    <p:extLst>
      <p:ext uri="{BB962C8B-B14F-4D97-AF65-F5344CB8AC3E}">
        <p14:creationId xmlns:p14="http://schemas.microsoft.com/office/powerpoint/2010/main" val="104046074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8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Domain Types in SQL</a:t>
            </a:r>
          </a:p>
        </p:txBody>
      </p:sp>
      <p:sp>
        <p:nvSpPr>
          <p:cNvPr id="819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66442"/>
            <a:ext cx="5769674" cy="3476958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b="1" dirty="0">
                <a:solidFill>
                  <a:srgbClr val="002060"/>
                </a:solidFill>
              </a:rPr>
              <a:t>char(n).</a:t>
            </a:r>
            <a:r>
              <a:rPr lang="en-US" altLang="en-US" dirty="0">
                <a:solidFill>
                  <a:srgbClr val="002060"/>
                </a:solidFill>
              </a:rPr>
              <a:t>  </a:t>
            </a:r>
            <a:r>
              <a:rPr lang="en-US" altLang="en-US" dirty="0"/>
              <a:t>Fixed length character string, with user-specified length </a:t>
            </a:r>
            <a:r>
              <a:rPr lang="en-US" altLang="en-US" i="1" dirty="0"/>
              <a:t>n.</a:t>
            </a:r>
            <a:endParaRPr lang="en-US" altLang="en-US" dirty="0"/>
          </a:p>
          <a:p>
            <a:pPr>
              <a:lnSpc>
                <a:spcPct val="90000"/>
              </a:lnSpc>
            </a:pPr>
            <a:r>
              <a:rPr lang="en-US" altLang="en-US" b="1" dirty="0">
                <a:solidFill>
                  <a:srgbClr val="002060"/>
                </a:solidFill>
              </a:rPr>
              <a:t>varchar(n). </a:t>
            </a:r>
            <a:r>
              <a:rPr lang="en-US" altLang="en-US" dirty="0">
                <a:solidFill>
                  <a:srgbClr val="002060"/>
                </a:solidFill>
              </a:rPr>
              <a:t> </a:t>
            </a:r>
            <a:r>
              <a:rPr lang="en-US" altLang="en-US" dirty="0"/>
              <a:t>Variable length character strings, with user-specified maximum length </a:t>
            </a:r>
            <a:r>
              <a:rPr lang="en-US" altLang="en-US" i="1" dirty="0"/>
              <a:t>n.</a:t>
            </a:r>
          </a:p>
          <a:p>
            <a:pPr>
              <a:lnSpc>
                <a:spcPct val="90000"/>
              </a:lnSpc>
            </a:pPr>
            <a:r>
              <a:rPr lang="en-US" altLang="en-US" b="1" dirty="0">
                <a:solidFill>
                  <a:srgbClr val="002060"/>
                </a:solidFill>
              </a:rPr>
              <a:t>int.</a:t>
            </a:r>
            <a:r>
              <a:rPr lang="en-US" altLang="en-US" b="1" dirty="0"/>
              <a:t>  </a:t>
            </a:r>
            <a:r>
              <a:rPr lang="en-US" altLang="en-US" dirty="0"/>
              <a:t>Integer (a finite subset of the integers that is machine-dependent).</a:t>
            </a:r>
          </a:p>
          <a:p>
            <a:pPr>
              <a:lnSpc>
                <a:spcPct val="90000"/>
              </a:lnSpc>
            </a:pPr>
            <a:r>
              <a:rPr lang="en-US" altLang="en-US" b="1" dirty="0" err="1">
                <a:solidFill>
                  <a:srgbClr val="002060"/>
                </a:solidFill>
              </a:rPr>
              <a:t>smallint</a:t>
            </a:r>
            <a:r>
              <a:rPr lang="en-US" altLang="en-US" b="1" dirty="0">
                <a:solidFill>
                  <a:srgbClr val="002060"/>
                </a:solidFill>
              </a:rPr>
              <a:t>.</a:t>
            </a:r>
            <a:r>
              <a:rPr lang="en-US" altLang="en-US" dirty="0">
                <a:solidFill>
                  <a:srgbClr val="002060"/>
                </a:solidFill>
              </a:rPr>
              <a:t>  </a:t>
            </a:r>
            <a:r>
              <a:rPr lang="en-US" altLang="en-US" dirty="0"/>
              <a:t>Small integer (a machine-dependent subset of the integer domain type).</a:t>
            </a:r>
          </a:p>
          <a:p>
            <a:pPr>
              <a:lnSpc>
                <a:spcPct val="90000"/>
              </a:lnSpc>
            </a:pPr>
            <a:r>
              <a:rPr lang="en-US" altLang="en-US" b="1" dirty="0">
                <a:solidFill>
                  <a:srgbClr val="002060"/>
                </a:solidFill>
              </a:rPr>
              <a:t>numeric(</a:t>
            </a:r>
            <a:r>
              <a:rPr lang="en-US" altLang="en-US" b="1" dirty="0" err="1">
                <a:solidFill>
                  <a:srgbClr val="002060"/>
                </a:solidFill>
              </a:rPr>
              <a:t>p,d</a:t>
            </a:r>
            <a:r>
              <a:rPr lang="en-US" altLang="en-US" b="1" dirty="0">
                <a:solidFill>
                  <a:srgbClr val="002060"/>
                </a:solidFill>
              </a:rPr>
              <a:t>).</a:t>
            </a:r>
            <a:r>
              <a:rPr lang="en-US" altLang="en-US" dirty="0">
                <a:solidFill>
                  <a:srgbClr val="002060"/>
                </a:solidFill>
              </a:rPr>
              <a:t>  </a:t>
            </a:r>
            <a:r>
              <a:rPr lang="en-US" altLang="en-US" dirty="0"/>
              <a:t>Fixed point number, with user-specified precision of </a:t>
            </a:r>
            <a:r>
              <a:rPr lang="en-US" altLang="en-US" i="1" dirty="0"/>
              <a:t>p</a:t>
            </a:r>
            <a:r>
              <a:rPr lang="en-US" altLang="en-US" dirty="0"/>
              <a:t> digits, with </a:t>
            </a:r>
            <a:r>
              <a:rPr lang="en-US" altLang="en-US" i="1" dirty="0"/>
              <a:t>d</a:t>
            </a:r>
            <a:r>
              <a:rPr lang="en-US" altLang="en-US" dirty="0"/>
              <a:t> digits to the right of decimal point.  (ex., </a:t>
            </a:r>
            <a:r>
              <a:rPr lang="en-US" altLang="en-US" b="1" dirty="0"/>
              <a:t>numeric</a:t>
            </a:r>
            <a:r>
              <a:rPr lang="en-US" altLang="en-US" dirty="0"/>
              <a:t>(3,1), allows 44.5 to be stores exactly, but not 444.5 or 0.32)</a:t>
            </a:r>
          </a:p>
          <a:p>
            <a:pPr>
              <a:lnSpc>
                <a:spcPct val="90000"/>
              </a:lnSpc>
            </a:pPr>
            <a:r>
              <a:rPr lang="en-US" altLang="en-US" b="1" dirty="0">
                <a:solidFill>
                  <a:srgbClr val="002060"/>
                </a:solidFill>
              </a:rPr>
              <a:t>real, double precision.</a:t>
            </a:r>
            <a:r>
              <a:rPr lang="en-US" altLang="en-US" dirty="0">
                <a:solidFill>
                  <a:srgbClr val="002060"/>
                </a:solidFill>
              </a:rPr>
              <a:t>  </a:t>
            </a:r>
            <a:r>
              <a:rPr lang="en-US" altLang="en-US" dirty="0"/>
              <a:t>Floating point and double-precision floating point numbers, with machine-dependent precision.</a:t>
            </a:r>
          </a:p>
          <a:p>
            <a:pPr>
              <a:lnSpc>
                <a:spcPct val="90000"/>
              </a:lnSpc>
            </a:pPr>
            <a:r>
              <a:rPr lang="en-US" altLang="en-US" b="1" dirty="0">
                <a:solidFill>
                  <a:srgbClr val="002060"/>
                </a:solidFill>
              </a:rPr>
              <a:t>float(n).</a:t>
            </a:r>
            <a:r>
              <a:rPr lang="en-US" altLang="en-US" dirty="0">
                <a:solidFill>
                  <a:srgbClr val="002060"/>
                </a:solidFill>
              </a:rPr>
              <a:t>  </a:t>
            </a:r>
            <a:r>
              <a:rPr lang="en-US" altLang="en-US" dirty="0"/>
              <a:t>Floating point number, with user-specified precision of at least </a:t>
            </a:r>
            <a:r>
              <a:rPr lang="en-US" altLang="en-US" i="1" dirty="0"/>
              <a:t>n</a:t>
            </a:r>
            <a:r>
              <a:rPr lang="en-US" altLang="en-US" dirty="0"/>
              <a:t> digits.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More are covered in Chapter 4.</a:t>
            </a:r>
          </a:p>
          <a:p>
            <a:pPr>
              <a:lnSpc>
                <a:spcPct val="90000"/>
              </a:lnSpc>
              <a:buFont typeface="Monotype Sorts" charset="2"/>
              <a:buNone/>
            </a:pPr>
            <a:endParaRPr lang="en-US" altLang="en-US" dirty="0"/>
          </a:p>
          <a:p>
            <a:pPr>
              <a:lnSpc>
                <a:spcPct val="90000"/>
              </a:lnSpc>
              <a:buFont typeface="Monotype Sorts" charset="2"/>
              <a:buNone/>
            </a:pPr>
            <a:endParaRPr lang="en-US" altLang="en-US" b="1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82394EF-D492-7B01-A1EC-0534E9040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MySQL Data Types (Subset)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906CA8-FB14-A0BE-D9D2-B784D10CBD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444319"/>
            <a:ext cx="5771030" cy="36670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65868E9-4AAC-DA3F-46A8-D3C94DAF4FE2}"/>
              </a:ext>
            </a:extLst>
          </p:cNvPr>
          <p:cNvSpPr txBox="1"/>
          <p:nvPr/>
        </p:nvSpPr>
        <p:spPr>
          <a:xfrm>
            <a:off x="1371600" y="431772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Note: Scroll through https://</a:t>
            </a:r>
            <a:r>
              <a:rPr lang="en-US" dirty="0" err="1">
                <a:solidFill>
                  <a:srgbClr val="FF0000"/>
                </a:solidFill>
              </a:rPr>
              <a:t>www.mysqldatatypes.com</a:t>
            </a:r>
            <a:r>
              <a:rPr lang="en-US" dirty="0">
                <a:solidFill>
                  <a:srgbClr val="FF0000"/>
                </a:solidFill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13983739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9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Create Table Construct</a:t>
            </a:r>
          </a:p>
        </p:txBody>
      </p:sp>
      <p:sp>
        <p:nvSpPr>
          <p:cNvPr id="921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45344"/>
            <a:ext cx="5531930" cy="3790664"/>
          </a:xfrm>
        </p:spPr>
        <p:txBody>
          <a:bodyPr/>
          <a:lstStyle/>
          <a:p>
            <a:pPr>
              <a:tabLst>
                <a:tab pos="1116806" algn="l"/>
                <a:tab pos="1462088" algn="l"/>
                <a:tab pos="2277666" algn="l"/>
              </a:tabLst>
            </a:pPr>
            <a:r>
              <a:rPr kumimoji="0" lang="en-US" altLang="en-US" dirty="0"/>
              <a:t>An SQL relation is defined using the</a:t>
            </a:r>
            <a:r>
              <a:rPr lang="en-US" altLang="en-US" dirty="0"/>
              <a:t> </a:t>
            </a:r>
            <a:r>
              <a:rPr lang="en-US" altLang="en-US" b="1" dirty="0">
                <a:solidFill>
                  <a:srgbClr val="002060"/>
                </a:solidFill>
              </a:rPr>
              <a:t>create table </a:t>
            </a:r>
            <a:r>
              <a:rPr kumimoji="0" lang="en-US" altLang="en-US" dirty="0"/>
              <a:t>command</a:t>
            </a:r>
            <a:r>
              <a:rPr lang="en-US" altLang="en-US" dirty="0"/>
              <a:t>:</a:t>
            </a:r>
          </a:p>
          <a:p>
            <a:pPr>
              <a:buNone/>
              <a:tabLst>
                <a:tab pos="1116806" algn="l"/>
                <a:tab pos="1462088" algn="l"/>
                <a:tab pos="2277666" algn="l"/>
              </a:tabLst>
            </a:pPr>
            <a:r>
              <a:rPr lang="en-US" altLang="en-US" dirty="0"/>
              <a:t>		</a:t>
            </a:r>
            <a:r>
              <a:rPr lang="en-US" altLang="en-US" b="1" dirty="0"/>
              <a:t>create table </a:t>
            </a:r>
            <a:r>
              <a:rPr lang="en-US" altLang="en-US" i="1" dirty="0"/>
              <a:t>r </a:t>
            </a:r>
          </a:p>
          <a:p>
            <a:pPr>
              <a:buNone/>
              <a:tabLst>
                <a:tab pos="1116806" algn="l"/>
                <a:tab pos="1462088" algn="l"/>
                <a:tab pos="2277666" algn="l"/>
              </a:tabLst>
            </a:pPr>
            <a:r>
              <a:rPr lang="en-US" altLang="en-US" i="1" dirty="0"/>
              <a:t>                                   </a:t>
            </a:r>
            <a:r>
              <a:rPr lang="en-US" altLang="en-US" dirty="0"/>
              <a:t>(</a:t>
            </a:r>
            <a:r>
              <a:rPr lang="en-US" altLang="en-US" i="1" dirty="0"/>
              <a:t>A</a:t>
            </a:r>
            <a:r>
              <a:rPr lang="en-US" altLang="en-US" baseline="-25000" dirty="0"/>
              <a:t>1</a:t>
            </a:r>
            <a:r>
              <a:rPr lang="en-US" altLang="en-US" dirty="0"/>
              <a:t> </a:t>
            </a:r>
            <a:r>
              <a:rPr lang="en-US" altLang="en-US" i="1" dirty="0"/>
              <a:t>D</a:t>
            </a:r>
            <a:r>
              <a:rPr lang="en-US" altLang="en-US" baseline="-25000" dirty="0"/>
              <a:t>1</a:t>
            </a:r>
            <a:r>
              <a:rPr lang="en-US" altLang="en-US" dirty="0"/>
              <a:t>, </a:t>
            </a:r>
            <a:r>
              <a:rPr lang="en-US" altLang="en-US" i="1" dirty="0"/>
              <a:t>A</a:t>
            </a:r>
            <a:r>
              <a:rPr lang="en-US" altLang="en-US" baseline="-25000" dirty="0"/>
              <a:t>2</a:t>
            </a:r>
            <a:r>
              <a:rPr lang="en-US" altLang="en-US" dirty="0"/>
              <a:t> </a:t>
            </a:r>
            <a:r>
              <a:rPr lang="en-US" altLang="en-US" i="1" dirty="0"/>
              <a:t>D</a:t>
            </a:r>
            <a:r>
              <a:rPr lang="en-US" altLang="en-US" baseline="-25000" dirty="0"/>
              <a:t>2</a:t>
            </a:r>
            <a:r>
              <a:rPr lang="en-US" altLang="en-US" dirty="0"/>
              <a:t>, ..., </a:t>
            </a:r>
            <a:r>
              <a:rPr lang="en-US" altLang="en-US" i="1" dirty="0"/>
              <a:t>A</a:t>
            </a:r>
            <a:r>
              <a:rPr lang="en-US" altLang="en-US" i="1" baseline="-25000" dirty="0"/>
              <a:t>n</a:t>
            </a:r>
            <a:r>
              <a:rPr lang="en-US" altLang="en-US" i="1" dirty="0"/>
              <a:t> </a:t>
            </a:r>
            <a:r>
              <a:rPr lang="en-US" altLang="en-US" i="1" dirty="0" err="1"/>
              <a:t>D</a:t>
            </a:r>
            <a:r>
              <a:rPr lang="en-US" altLang="en-US" i="1" baseline="-25000" dirty="0" err="1"/>
              <a:t>n</a:t>
            </a:r>
            <a:r>
              <a:rPr lang="en-US" altLang="en-US" i="1" dirty="0"/>
              <a:t>,</a:t>
            </a:r>
            <a:br>
              <a:rPr lang="en-US" altLang="en-US" i="1" dirty="0"/>
            </a:br>
            <a:r>
              <a:rPr lang="en-US" altLang="en-US" i="1" dirty="0"/>
              <a:t>	             </a:t>
            </a:r>
            <a:r>
              <a:rPr lang="en-US" altLang="en-US" dirty="0"/>
              <a:t>(integrity-constraint</a:t>
            </a:r>
            <a:r>
              <a:rPr lang="en-US" altLang="en-US" baseline="-25000" dirty="0"/>
              <a:t>1</a:t>
            </a:r>
            <a:r>
              <a:rPr lang="en-US" altLang="en-US" dirty="0"/>
              <a:t>),</a:t>
            </a:r>
            <a:br>
              <a:rPr lang="en-US" altLang="en-US" dirty="0"/>
            </a:br>
            <a:r>
              <a:rPr lang="en-US" altLang="en-US" dirty="0"/>
              <a:t>	                 ...,</a:t>
            </a:r>
            <a:br>
              <a:rPr lang="en-US" altLang="en-US" dirty="0"/>
            </a:br>
            <a:r>
              <a:rPr lang="en-US" altLang="en-US" dirty="0"/>
              <a:t>                               (integrity-</a:t>
            </a:r>
            <a:r>
              <a:rPr lang="en-US" altLang="en-US" dirty="0" err="1"/>
              <a:t>constraint</a:t>
            </a:r>
            <a:r>
              <a:rPr lang="en-US" altLang="en-US" baseline="-25000" dirty="0" err="1"/>
              <a:t>k</a:t>
            </a:r>
            <a:r>
              <a:rPr lang="en-US" altLang="en-US" dirty="0"/>
              <a:t>))</a:t>
            </a:r>
          </a:p>
          <a:p>
            <a:pPr lvl="1">
              <a:tabLst>
                <a:tab pos="1116806" algn="l"/>
                <a:tab pos="1462088" algn="l"/>
                <a:tab pos="2277666" algn="l"/>
              </a:tabLst>
            </a:pPr>
            <a:r>
              <a:rPr lang="en-US" altLang="en-US" i="1" dirty="0"/>
              <a:t>r</a:t>
            </a:r>
            <a:r>
              <a:rPr lang="en-US" altLang="en-US" dirty="0"/>
              <a:t> is the name of the relation</a:t>
            </a:r>
          </a:p>
          <a:p>
            <a:pPr lvl="1">
              <a:tabLst>
                <a:tab pos="1116806" algn="l"/>
                <a:tab pos="1462088" algn="l"/>
                <a:tab pos="2277666" algn="l"/>
              </a:tabLst>
            </a:pPr>
            <a:r>
              <a:rPr lang="en-US" altLang="en-US" dirty="0"/>
              <a:t>each </a:t>
            </a:r>
            <a:r>
              <a:rPr lang="en-US" altLang="en-US" i="1" dirty="0"/>
              <a:t>A</a:t>
            </a:r>
            <a:r>
              <a:rPr lang="en-US" altLang="en-US" i="1" baseline="-25000" dirty="0"/>
              <a:t>i</a:t>
            </a:r>
            <a:r>
              <a:rPr lang="en-US" altLang="en-US" dirty="0"/>
              <a:t> is an attribute name in the schema of relation </a:t>
            </a:r>
            <a:r>
              <a:rPr lang="en-US" altLang="en-US" i="1" dirty="0"/>
              <a:t>r</a:t>
            </a:r>
          </a:p>
          <a:p>
            <a:pPr lvl="1">
              <a:tabLst>
                <a:tab pos="1116806" algn="l"/>
                <a:tab pos="1462088" algn="l"/>
                <a:tab pos="2277666" algn="l"/>
              </a:tabLst>
            </a:pPr>
            <a:r>
              <a:rPr lang="en-US" altLang="en-US" i="1" dirty="0"/>
              <a:t>D</a:t>
            </a:r>
            <a:r>
              <a:rPr lang="en-US" altLang="en-US" i="1" baseline="-25000" dirty="0"/>
              <a:t>i</a:t>
            </a:r>
            <a:r>
              <a:rPr lang="en-US" altLang="en-US" dirty="0"/>
              <a:t> is the data type of values in the domain of attribute </a:t>
            </a:r>
            <a:r>
              <a:rPr lang="en-US" altLang="en-US" i="1" dirty="0"/>
              <a:t>A</a:t>
            </a:r>
            <a:r>
              <a:rPr lang="en-US" altLang="en-US" i="1" baseline="-25000" dirty="0"/>
              <a:t>i</a:t>
            </a:r>
            <a:endParaRPr lang="en-US" altLang="en-US" dirty="0"/>
          </a:p>
          <a:p>
            <a:pPr>
              <a:tabLst>
                <a:tab pos="1116806" algn="l"/>
                <a:tab pos="1462088" algn="l"/>
                <a:tab pos="2277666" algn="l"/>
              </a:tabLst>
            </a:pPr>
            <a:r>
              <a:rPr kumimoji="0" lang="en-US" altLang="en-US" dirty="0"/>
              <a:t>Example</a:t>
            </a:r>
            <a:r>
              <a:rPr lang="en-US" altLang="en-US" dirty="0"/>
              <a:t>:</a:t>
            </a:r>
          </a:p>
          <a:p>
            <a:pPr>
              <a:buNone/>
              <a:tabLst>
                <a:tab pos="1116806" algn="l"/>
                <a:tab pos="1462088" algn="l"/>
                <a:tab pos="2277666" algn="l"/>
              </a:tabLst>
            </a:pPr>
            <a:r>
              <a:rPr lang="en-US" altLang="en-US" dirty="0"/>
              <a:t>		 </a:t>
            </a:r>
            <a:r>
              <a:rPr lang="en-US" altLang="en-US" b="1" dirty="0"/>
              <a:t>create table</a:t>
            </a:r>
            <a:r>
              <a:rPr lang="en-US" altLang="en-US" dirty="0"/>
              <a:t> </a:t>
            </a:r>
            <a:r>
              <a:rPr lang="en-US" altLang="en-US" i="1" dirty="0"/>
              <a:t>instructor</a:t>
            </a:r>
            <a:r>
              <a:rPr lang="en-US" altLang="en-US" dirty="0"/>
              <a:t> (</a:t>
            </a:r>
            <a:br>
              <a:rPr lang="en-US" altLang="en-US" dirty="0"/>
            </a:br>
            <a:r>
              <a:rPr lang="en-US" altLang="en-US" dirty="0"/>
              <a:t>                             </a:t>
            </a:r>
            <a:r>
              <a:rPr lang="en-US" altLang="en-US" i="1" dirty="0"/>
              <a:t>ID</a:t>
            </a:r>
            <a:r>
              <a:rPr lang="en-US" altLang="en-US" dirty="0"/>
              <a:t>                </a:t>
            </a:r>
            <a:r>
              <a:rPr lang="en-US" altLang="en-US" b="1" dirty="0"/>
              <a:t>char</a:t>
            </a:r>
            <a:r>
              <a:rPr lang="en-US" altLang="en-US" dirty="0"/>
              <a:t>(5),</a:t>
            </a:r>
            <a:br>
              <a:rPr lang="en-US" altLang="en-US" dirty="0"/>
            </a:br>
            <a:r>
              <a:rPr lang="en-US" altLang="en-US" dirty="0"/>
              <a:t>                             </a:t>
            </a:r>
            <a:r>
              <a:rPr lang="en-US" altLang="en-US" i="1" dirty="0"/>
              <a:t>name           </a:t>
            </a:r>
            <a:r>
              <a:rPr lang="en-US" altLang="en-US" b="1" dirty="0" err="1"/>
              <a:t>varchar</a:t>
            </a:r>
            <a:r>
              <a:rPr lang="en-US" altLang="en-US" dirty="0"/>
              <a:t>(20)</a:t>
            </a:r>
            <a:r>
              <a:rPr lang="en-US" altLang="en-US" b="1" dirty="0"/>
              <a:t>,</a:t>
            </a:r>
            <a:br>
              <a:rPr lang="en-US" altLang="en-US" b="1" i="1" dirty="0"/>
            </a:br>
            <a:r>
              <a:rPr lang="en-US" altLang="en-US" b="1" i="1" dirty="0"/>
              <a:t>                             </a:t>
            </a:r>
            <a:r>
              <a:rPr lang="en-US" altLang="en-US" i="1" dirty="0"/>
              <a:t>dept_name  </a:t>
            </a:r>
            <a:r>
              <a:rPr lang="en-US" altLang="en-US" b="1" dirty="0" err="1"/>
              <a:t>varchar</a:t>
            </a:r>
            <a:r>
              <a:rPr lang="en-US" altLang="en-US" dirty="0"/>
              <a:t>(20),</a:t>
            </a:r>
            <a:br>
              <a:rPr lang="en-US" altLang="en-US" dirty="0"/>
            </a:br>
            <a:r>
              <a:rPr lang="en-US" altLang="en-US" dirty="0"/>
              <a:t>                             </a:t>
            </a:r>
            <a:r>
              <a:rPr lang="en-US" altLang="en-US" i="1" dirty="0"/>
              <a:t>salary</a:t>
            </a:r>
            <a:r>
              <a:rPr lang="en-US" altLang="en-US" dirty="0"/>
              <a:t>           </a:t>
            </a:r>
            <a:r>
              <a:rPr lang="en-US" altLang="en-US" b="1" dirty="0"/>
              <a:t>numeric</a:t>
            </a:r>
            <a:r>
              <a:rPr lang="en-US" altLang="en-US" dirty="0"/>
              <a:t>(8,2))</a:t>
            </a:r>
          </a:p>
          <a:p>
            <a:pPr>
              <a:buNone/>
              <a:tabLst>
                <a:tab pos="1116806" algn="l"/>
                <a:tab pos="1462088" algn="l"/>
                <a:tab pos="2277666" algn="l"/>
              </a:tabLst>
            </a:pPr>
            <a:endParaRPr lang="en-US" altLang="en-US"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954" name="Rectangle 2"/>
          <p:cNvSpPr>
            <a:spLocks noGrp="1" noChangeArrowheads="1"/>
          </p:cNvSpPr>
          <p:nvPr>
            <p:ph type="title"/>
          </p:nvPr>
        </p:nvSpPr>
        <p:spPr>
          <a:xfrm>
            <a:off x="1696641" y="97384"/>
            <a:ext cx="6057900" cy="457200"/>
          </a:xfrm>
        </p:spPr>
        <p:txBody>
          <a:bodyPr/>
          <a:lstStyle/>
          <a:p>
            <a:r>
              <a:rPr lang="en-US" altLang="en-US" dirty="0"/>
              <a:t>Integrity Constraints in Create Table</a:t>
            </a:r>
          </a:p>
        </p:txBody>
      </p:sp>
      <p:sp>
        <p:nvSpPr>
          <p:cNvPr id="1024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696641" y="832282"/>
            <a:ext cx="5636847" cy="3585753"/>
          </a:xfrm>
        </p:spPr>
        <p:txBody>
          <a:bodyPr/>
          <a:lstStyle/>
          <a:p>
            <a:r>
              <a:rPr lang="en-US" altLang="en-US" dirty="0"/>
              <a:t>Types of integrity constraints</a:t>
            </a:r>
          </a:p>
          <a:p>
            <a:pPr lvl="1"/>
            <a:r>
              <a:rPr lang="en-US" altLang="en-US" b="1" dirty="0"/>
              <a:t>primary key</a:t>
            </a:r>
            <a:r>
              <a:rPr lang="en-US" altLang="en-US" dirty="0"/>
              <a:t> (</a:t>
            </a:r>
            <a:r>
              <a:rPr lang="en-US" altLang="en-US" i="1" dirty="0"/>
              <a:t>A</a:t>
            </a:r>
            <a:r>
              <a:rPr lang="en-US" altLang="en-US" baseline="-25000" dirty="0"/>
              <a:t>1</a:t>
            </a:r>
            <a:r>
              <a:rPr lang="en-US" altLang="en-US" dirty="0"/>
              <a:t>, ..., </a:t>
            </a:r>
            <a:r>
              <a:rPr lang="en-US" altLang="en-US" i="1" dirty="0"/>
              <a:t>A</a:t>
            </a:r>
            <a:r>
              <a:rPr lang="en-US" altLang="en-US" i="1" baseline="-25000" dirty="0"/>
              <a:t>n </a:t>
            </a:r>
            <a:r>
              <a:rPr lang="en-US" altLang="en-US" dirty="0"/>
              <a:t>)</a:t>
            </a:r>
          </a:p>
          <a:p>
            <a:pPr lvl="1"/>
            <a:r>
              <a:rPr lang="en-US" altLang="en-US" b="1" dirty="0"/>
              <a:t>foreign key </a:t>
            </a:r>
            <a:r>
              <a:rPr lang="en-US" altLang="en-US" dirty="0"/>
              <a:t>(</a:t>
            </a:r>
            <a:r>
              <a:rPr lang="en-US" altLang="en-US" i="1" dirty="0"/>
              <a:t>A</a:t>
            </a:r>
            <a:r>
              <a:rPr lang="en-US" altLang="en-US" baseline="-25000" dirty="0"/>
              <a:t>m</a:t>
            </a:r>
            <a:r>
              <a:rPr lang="en-US" altLang="en-US" dirty="0"/>
              <a:t>, ..., </a:t>
            </a:r>
            <a:r>
              <a:rPr lang="en-US" altLang="en-US" i="1" dirty="0"/>
              <a:t>A</a:t>
            </a:r>
            <a:r>
              <a:rPr lang="en-US" altLang="en-US" i="1" baseline="-25000" dirty="0"/>
              <a:t>n </a:t>
            </a:r>
            <a:r>
              <a:rPr lang="en-US" altLang="en-US" dirty="0"/>
              <a:t>) </a:t>
            </a:r>
            <a:r>
              <a:rPr lang="en-US" altLang="en-US" b="1" dirty="0"/>
              <a:t>references </a:t>
            </a:r>
            <a:r>
              <a:rPr lang="en-US" altLang="en-US" i="1" dirty="0"/>
              <a:t>r</a:t>
            </a:r>
            <a:endParaRPr lang="en-US" altLang="en-US" b="1" dirty="0"/>
          </a:p>
          <a:p>
            <a:pPr lvl="1"/>
            <a:r>
              <a:rPr lang="en-US" altLang="en-US" b="1" dirty="0"/>
              <a:t>not null</a:t>
            </a:r>
          </a:p>
          <a:p>
            <a:r>
              <a:rPr lang="en-US" altLang="en-US" dirty="0"/>
              <a:t>SQL prevents any update to the database that violates an integrity constraint.</a:t>
            </a:r>
          </a:p>
          <a:p>
            <a:r>
              <a:rPr lang="en-US" altLang="en-US" dirty="0"/>
              <a:t>Example:</a:t>
            </a:r>
          </a:p>
          <a:p>
            <a:pPr>
              <a:buNone/>
            </a:pPr>
            <a:r>
              <a:rPr lang="en-US" altLang="en-US" b="1" dirty="0"/>
              <a:t>         create table</a:t>
            </a:r>
            <a:r>
              <a:rPr lang="en-US" altLang="en-US" dirty="0"/>
              <a:t> </a:t>
            </a:r>
            <a:r>
              <a:rPr lang="en-US" altLang="en-US" i="1" dirty="0"/>
              <a:t>instructor</a:t>
            </a:r>
            <a:r>
              <a:rPr lang="en-US" altLang="en-US" dirty="0"/>
              <a:t> (</a:t>
            </a:r>
            <a:br>
              <a:rPr lang="en-US" altLang="en-US" dirty="0"/>
            </a:br>
            <a:r>
              <a:rPr lang="en-US" altLang="en-US" dirty="0"/>
              <a:t>               </a:t>
            </a:r>
            <a:r>
              <a:rPr lang="en-US" altLang="en-US" i="1" dirty="0"/>
              <a:t>ID</a:t>
            </a:r>
            <a:r>
              <a:rPr lang="en-US" altLang="en-US" dirty="0"/>
              <a:t>                </a:t>
            </a:r>
            <a:r>
              <a:rPr lang="en-US" altLang="en-US" b="1" dirty="0"/>
              <a:t>char</a:t>
            </a:r>
            <a:r>
              <a:rPr lang="en-US" altLang="en-US" dirty="0"/>
              <a:t>(5),</a:t>
            </a:r>
            <a:br>
              <a:rPr lang="en-US" altLang="en-US" dirty="0"/>
            </a:br>
            <a:r>
              <a:rPr lang="en-US" altLang="en-US" dirty="0"/>
              <a:t>               </a:t>
            </a:r>
            <a:r>
              <a:rPr lang="en-US" altLang="en-US" i="1" dirty="0"/>
              <a:t>name           </a:t>
            </a:r>
            <a:r>
              <a:rPr lang="en-US" altLang="en-US" b="1" dirty="0"/>
              <a:t>varchar</a:t>
            </a:r>
            <a:r>
              <a:rPr lang="en-US" altLang="en-US" dirty="0"/>
              <a:t>(20) </a:t>
            </a:r>
            <a:r>
              <a:rPr lang="en-US" altLang="en-US" b="1" dirty="0"/>
              <a:t>not null,</a:t>
            </a:r>
            <a:br>
              <a:rPr lang="en-US" altLang="en-US" b="1" i="1" dirty="0"/>
            </a:br>
            <a:r>
              <a:rPr lang="en-US" altLang="en-US" b="1" i="1" dirty="0"/>
              <a:t>               </a:t>
            </a:r>
            <a:r>
              <a:rPr lang="en-US" altLang="en-US" i="1" dirty="0"/>
              <a:t>dept_name  </a:t>
            </a:r>
            <a:r>
              <a:rPr lang="en-US" altLang="en-US" b="1" dirty="0"/>
              <a:t>varchar</a:t>
            </a:r>
            <a:r>
              <a:rPr lang="en-US" altLang="en-US" dirty="0"/>
              <a:t>(20),</a:t>
            </a:r>
            <a:br>
              <a:rPr lang="en-US" altLang="en-US" dirty="0"/>
            </a:br>
            <a:r>
              <a:rPr lang="en-US" altLang="en-US" dirty="0"/>
              <a:t>               </a:t>
            </a:r>
            <a:r>
              <a:rPr lang="en-US" altLang="en-US" i="1" dirty="0"/>
              <a:t>salary</a:t>
            </a:r>
            <a:r>
              <a:rPr lang="en-US" altLang="en-US" dirty="0"/>
              <a:t>           </a:t>
            </a:r>
            <a:r>
              <a:rPr lang="en-US" altLang="en-US" b="1" dirty="0"/>
              <a:t>numeric</a:t>
            </a:r>
            <a:r>
              <a:rPr lang="en-US" altLang="en-US" dirty="0"/>
              <a:t>(8,2),</a:t>
            </a:r>
            <a:br>
              <a:rPr lang="en-US" altLang="en-US" dirty="0"/>
            </a:br>
            <a:r>
              <a:rPr lang="en-US" altLang="en-US" dirty="0"/>
              <a:t>               </a:t>
            </a:r>
            <a:r>
              <a:rPr lang="en-US" altLang="en-US" b="1" dirty="0"/>
              <a:t>primary key </a:t>
            </a:r>
            <a:r>
              <a:rPr lang="en-US" altLang="en-US" dirty="0"/>
              <a:t>(</a:t>
            </a:r>
            <a:r>
              <a:rPr lang="en-US" altLang="en-US" i="1" dirty="0"/>
              <a:t>ID</a:t>
            </a:r>
            <a:r>
              <a:rPr lang="en-US" altLang="en-US" dirty="0"/>
              <a:t>),</a:t>
            </a:r>
            <a:br>
              <a:rPr lang="en-US" altLang="en-US" dirty="0"/>
            </a:br>
            <a:r>
              <a:rPr lang="en-US" altLang="en-US" dirty="0"/>
              <a:t>               </a:t>
            </a:r>
            <a:r>
              <a:rPr lang="en-US" altLang="en-US" b="1" dirty="0"/>
              <a:t>foreign key </a:t>
            </a:r>
            <a:r>
              <a:rPr lang="en-US" altLang="en-US" i="1" dirty="0"/>
              <a:t>(dept_name</a:t>
            </a:r>
            <a:r>
              <a:rPr lang="en-US" altLang="en-US" dirty="0"/>
              <a:t>) </a:t>
            </a:r>
            <a:r>
              <a:rPr lang="en-US" altLang="en-US" b="1" dirty="0"/>
              <a:t>references </a:t>
            </a:r>
            <a:r>
              <a:rPr lang="en-US" altLang="en-US" i="1" dirty="0"/>
              <a:t>department);</a:t>
            </a:r>
          </a:p>
          <a:p>
            <a:pPr>
              <a:buNone/>
            </a:pPr>
            <a:endParaRPr lang="en-US" altLang="en-US" b="1" dirty="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0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And a Few More Relation Definitions</a:t>
            </a:r>
          </a:p>
        </p:txBody>
      </p:sp>
      <p:sp>
        <p:nvSpPr>
          <p:cNvPr id="11266" name="AutoShape 3"/>
          <p:cNvSpPr>
            <a:spLocks noGrp="1" noChangeAspect="1" noChangeArrowheads="1"/>
          </p:cNvSpPr>
          <p:nvPr>
            <p:ph type="body" idx="1"/>
          </p:nvPr>
        </p:nvSpPr>
        <p:spPr>
          <a:xfrm>
            <a:off x="1719263" y="812307"/>
            <a:ext cx="5815660" cy="3482266"/>
          </a:xfrm>
        </p:spPr>
        <p:txBody>
          <a:bodyPr/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altLang="en-US" b="1" dirty="0"/>
              <a:t>create table</a:t>
            </a:r>
            <a:r>
              <a:rPr lang="en-US" altLang="en-US" dirty="0"/>
              <a:t> </a:t>
            </a:r>
            <a:r>
              <a:rPr lang="en-US" altLang="en-US" i="1" dirty="0"/>
              <a:t>student</a:t>
            </a:r>
            <a:r>
              <a:rPr lang="en-US" altLang="en-US" dirty="0"/>
              <a:t> (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i="1" dirty="0"/>
              <a:t>ID</a:t>
            </a:r>
            <a:r>
              <a:rPr lang="en-US" altLang="en-US" dirty="0"/>
              <a:t>                    </a:t>
            </a:r>
            <a:r>
              <a:rPr lang="en-US" altLang="en-US" b="1" dirty="0" err="1"/>
              <a:t>varchar</a:t>
            </a:r>
            <a:r>
              <a:rPr lang="en-US" altLang="en-US" dirty="0"/>
              <a:t>(5),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i="1" dirty="0"/>
              <a:t>name</a:t>
            </a:r>
            <a:r>
              <a:rPr lang="en-US" altLang="en-US" dirty="0"/>
              <a:t>               </a:t>
            </a:r>
            <a:r>
              <a:rPr lang="en-US" altLang="en-US" b="1" dirty="0" err="1"/>
              <a:t>varchar</a:t>
            </a:r>
            <a:r>
              <a:rPr lang="en-US" altLang="en-US" dirty="0"/>
              <a:t>(20) not null,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i="1" dirty="0"/>
              <a:t>dept_name</a:t>
            </a:r>
            <a:r>
              <a:rPr lang="en-US" altLang="en-US" dirty="0"/>
              <a:t>      </a:t>
            </a:r>
            <a:r>
              <a:rPr lang="en-US" altLang="en-US" b="1" dirty="0" err="1"/>
              <a:t>varchar</a:t>
            </a:r>
            <a:r>
              <a:rPr lang="en-US" altLang="en-US" dirty="0"/>
              <a:t>(20),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i="1" dirty="0" err="1"/>
              <a:t>tot_cred</a:t>
            </a:r>
            <a:r>
              <a:rPr lang="en-US" altLang="en-US" dirty="0"/>
              <a:t>           </a:t>
            </a:r>
            <a:r>
              <a:rPr lang="en-US" altLang="en-US" b="1" dirty="0"/>
              <a:t>numeric</a:t>
            </a:r>
            <a:r>
              <a:rPr lang="en-US" altLang="en-US" dirty="0"/>
              <a:t>(3,0),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b="1" dirty="0"/>
              <a:t>primary key </a:t>
            </a:r>
            <a:r>
              <a:rPr lang="en-US" altLang="en-US" i="1" dirty="0"/>
              <a:t>(ID),</a:t>
            </a:r>
          </a:p>
          <a:p>
            <a:pPr>
              <a:lnSpc>
                <a:spcPct val="90000"/>
              </a:lnSpc>
              <a:spcBef>
                <a:spcPct val="0"/>
              </a:spcBef>
              <a:buFont typeface="Monotype Sorts" charset="2"/>
              <a:buNone/>
            </a:pPr>
            <a:r>
              <a:rPr lang="en-US" altLang="en-US" b="1" dirty="0"/>
              <a:t>             foreign key </a:t>
            </a:r>
            <a:r>
              <a:rPr lang="en-US" altLang="en-US" i="1" dirty="0"/>
              <a:t>(dept_name</a:t>
            </a:r>
            <a:r>
              <a:rPr lang="en-US" altLang="en-US" dirty="0"/>
              <a:t>) </a:t>
            </a:r>
            <a:r>
              <a:rPr lang="en-US" altLang="en-US" b="1" dirty="0"/>
              <a:t>references </a:t>
            </a:r>
            <a:r>
              <a:rPr lang="en-US" altLang="en-US" i="1" dirty="0"/>
              <a:t>department</a:t>
            </a:r>
            <a:r>
              <a:rPr lang="en-US" altLang="en-US" dirty="0"/>
              <a:t>);</a:t>
            </a:r>
          </a:p>
          <a:p>
            <a:pPr>
              <a:lnSpc>
                <a:spcPct val="90000"/>
              </a:lnSpc>
              <a:buFont typeface="Monotype Sorts" charset="2"/>
              <a:buNone/>
            </a:pPr>
            <a:endParaRPr lang="en-US" altLang="en-US" dirty="0"/>
          </a:p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altLang="en-US" b="1" dirty="0"/>
              <a:t>create table</a:t>
            </a:r>
            <a:r>
              <a:rPr lang="en-US" altLang="en-US" dirty="0"/>
              <a:t> </a:t>
            </a:r>
            <a:r>
              <a:rPr lang="en-US" altLang="en-US" i="1" dirty="0"/>
              <a:t>takes</a:t>
            </a:r>
            <a:r>
              <a:rPr lang="en-US" altLang="en-US" dirty="0"/>
              <a:t> (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i="1" dirty="0"/>
              <a:t>ID</a:t>
            </a:r>
            <a:r>
              <a:rPr lang="en-US" altLang="en-US" dirty="0"/>
              <a:t>                   </a:t>
            </a:r>
            <a:r>
              <a:rPr lang="en-US" altLang="en-US" b="1" dirty="0" err="1"/>
              <a:t>varchar</a:t>
            </a:r>
            <a:r>
              <a:rPr lang="en-US" altLang="en-US" dirty="0"/>
              <a:t>(5),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i="1" dirty="0" err="1"/>
              <a:t>course_id</a:t>
            </a:r>
            <a:r>
              <a:rPr lang="en-US" altLang="en-US" dirty="0"/>
              <a:t>       </a:t>
            </a:r>
            <a:r>
              <a:rPr lang="en-US" altLang="en-US" b="1" dirty="0" err="1"/>
              <a:t>varchar</a:t>
            </a:r>
            <a:r>
              <a:rPr lang="en-US" altLang="en-US" dirty="0"/>
              <a:t>(8),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i="1" dirty="0" err="1"/>
              <a:t>sec_id</a:t>
            </a:r>
            <a:r>
              <a:rPr lang="en-US" altLang="en-US" dirty="0"/>
              <a:t>            </a:t>
            </a:r>
            <a:r>
              <a:rPr lang="en-US" altLang="en-US" b="1" dirty="0" err="1"/>
              <a:t>varchar</a:t>
            </a:r>
            <a:r>
              <a:rPr lang="en-US" altLang="en-US" dirty="0"/>
              <a:t>(8),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i="1" dirty="0"/>
              <a:t>semester</a:t>
            </a:r>
            <a:r>
              <a:rPr lang="en-US" altLang="en-US" dirty="0"/>
              <a:t>        </a:t>
            </a:r>
            <a:r>
              <a:rPr lang="en-US" altLang="en-US" b="1" dirty="0" err="1"/>
              <a:t>varchar</a:t>
            </a:r>
            <a:r>
              <a:rPr lang="en-US" altLang="en-US" dirty="0"/>
              <a:t>(6),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i="1" dirty="0"/>
              <a:t>year</a:t>
            </a:r>
            <a:r>
              <a:rPr lang="en-US" altLang="en-US" dirty="0"/>
              <a:t>                </a:t>
            </a:r>
            <a:r>
              <a:rPr lang="en-US" altLang="en-US" b="1" dirty="0"/>
              <a:t>numeric</a:t>
            </a:r>
            <a:r>
              <a:rPr lang="en-US" altLang="en-US" dirty="0"/>
              <a:t>(4,0),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i="1" dirty="0"/>
              <a:t>grade</a:t>
            </a:r>
            <a:r>
              <a:rPr lang="en-US" altLang="en-US" dirty="0"/>
              <a:t>              </a:t>
            </a:r>
            <a:r>
              <a:rPr lang="en-US" altLang="en-US" b="1" dirty="0" err="1"/>
              <a:t>varchar</a:t>
            </a:r>
            <a:r>
              <a:rPr lang="en-US" altLang="en-US" dirty="0"/>
              <a:t>(2), </a:t>
            </a:r>
          </a:p>
          <a:p>
            <a:pPr>
              <a:lnSpc>
                <a:spcPct val="90000"/>
              </a:lnSpc>
              <a:spcBef>
                <a:spcPct val="0"/>
              </a:spcBef>
              <a:buFont typeface="Monotype Sorts" charset="2"/>
              <a:buNone/>
            </a:pPr>
            <a:r>
              <a:rPr lang="en-US" altLang="en-US" b="1" dirty="0"/>
              <a:t>              primary key </a:t>
            </a:r>
            <a:r>
              <a:rPr lang="en-US" altLang="en-US" i="1" dirty="0"/>
              <a:t>(ID, </a:t>
            </a:r>
            <a:r>
              <a:rPr lang="en-US" altLang="en-US" i="1" dirty="0" err="1"/>
              <a:t>course_id</a:t>
            </a:r>
            <a:r>
              <a:rPr lang="en-US" altLang="en-US" i="1" dirty="0"/>
              <a:t>, </a:t>
            </a:r>
            <a:r>
              <a:rPr lang="en-US" altLang="en-US" i="1" dirty="0" err="1"/>
              <a:t>sec_id</a:t>
            </a:r>
            <a:r>
              <a:rPr lang="en-US" altLang="en-US" i="1" dirty="0"/>
              <a:t>, semester, year)</a:t>
            </a:r>
            <a:r>
              <a:rPr lang="en-US" altLang="en-US" dirty="0"/>
              <a:t> ,</a:t>
            </a:r>
          </a:p>
          <a:p>
            <a:pPr>
              <a:lnSpc>
                <a:spcPct val="90000"/>
              </a:lnSpc>
              <a:spcBef>
                <a:spcPct val="0"/>
              </a:spcBef>
              <a:buFont typeface="Monotype Sorts" charset="2"/>
              <a:buNone/>
            </a:pPr>
            <a:r>
              <a:rPr lang="en-US" altLang="en-US" b="1" dirty="0"/>
              <a:t>              foreign key </a:t>
            </a:r>
            <a:r>
              <a:rPr lang="en-US" altLang="en-US" dirty="0"/>
              <a:t>(</a:t>
            </a:r>
            <a:r>
              <a:rPr lang="en-US" altLang="en-US" i="1" dirty="0"/>
              <a:t>ID</a:t>
            </a:r>
            <a:r>
              <a:rPr lang="en-US" altLang="en-US" dirty="0"/>
              <a:t>) </a:t>
            </a:r>
            <a:r>
              <a:rPr lang="en-US" altLang="en-US" b="1" dirty="0"/>
              <a:t>references </a:t>
            </a:r>
            <a:r>
              <a:rPr lang="en-US" altLang="en-US" b="1" i="1" dirty="0"/>
              <a:t> </a:t>
            </a:r>
            <a:r>
              <a:rPr lang="en-US" altLang="en-US" i="1" dirty="0"/>
              <a:t>student,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b="1" dirty="0"/>
              <a:t>foreign key </a:t>
            </a:r>
            <a:r>
              <a:rPr lang="en-US" altLang="en-US" dirty="0"/>
              <a:t>(</a:t>
            </a:r>
            <a:r>
              <a:rPr lang="en-US" altLang="en-US" i="1" dirty="0" err="1"/>
              <a:t>course_id</a:t>
            </a:r>
            <a:r>
              <a:rPr lang="en-US" altLang="en-US" i="1" dirty="0"/>
              <a:t>, </a:t>
            </a:r>
            <a:r>
              <a:rPr lang="en-US" altLang="en-US" i="1" dirty="0" err="1"/>
              <a:t>sec_id</a:t>
            </a:r>
            <a:r>
              <a:rPr lang="en-US" altLang="en-US" i="1" dirty="0"/>
              <a:t>, semester, year</a:t>
            </a:r>
            <a:r>
              <a:rPr lang="en-US" altLang="en-US" dirty="0"/>
              <a:t>) </a:t>
            </a:r>
            <a:r>
              <a:rPr lang="en-US" altLang="en-US" b="1" dirty="0"/>
              <a:t>references </a:t>
            </a:r>
            <a:r>
              <a:rPr lang="en-US" altLang="en-US" i="1" dirty="0"/>
              <a:t>section</a:t>
            </a:r>
            <a:r>
              <a:rPr lang="en-US" altLang="en-US" dirty="0"/>
              <a:t>);</a:t>
            </a:r>
          </a:p>
          <a:p>
            <a:pPr>
              <a:lnSpc>
                <a:spcPct val="90000"/>
              </a:lnSpc>
              <a:buNone/>
            </a:pPr>
            <a:endParaRPr lang="en-US" alt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Picture 11" descr="16x9_BG-08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pic>
        <p:nvPicPr>
          <p:cNvPr id="10243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4" name="TextBox 8"/>
          <p:cNvSpPr txBox="1">
            <a:spLocks noChangeArrowheads="1"/>
          </p:cNvSpPr>
          <p:nvPr/>
        </p:nvSpPr>
        <p:spPr bwMode="auto">
          <a:xfrm>
            <a:off x="0" y="1694587"/>
            <a:ext cx="9144000" cy="1754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3600" dirty="0">
                <a:solidFill>
                  <a:schemeClr val="bg1"/>
                </a:solidFill>
              </a:rPr>
              <a:t>Introduction</a:t>
            </a:r>
            <a:br>
              <a:rPr lang="en-US" altLang="en-US" sz="3600" dirty="0">
                <a:solidFill>
                  <a:schemeClr val="bg1"/>
                </a:solidFill>
              </a:rPr>
            </a:br>
            <a:r>
              <a:rPr lang="en-US" altLang="en-US" sz="3600" dirty="0">
                <a:solidFill>
                  <a:schemeClr val="bg1"/>
                </a:solidFill>
              </a:rPr>
              <a:t>and</a:t>
            </a:r>
            <a:br>
              <a:rPr lang="en-US" altLang="en-US" sz="3600" dirty="0">
                <a:solidFill>
                  <a:schemeClr val="bg1"/>
                </a:solidFill>
              </a:rPr>
            </a:br>
            <a:r>
              <a:rPr lang="en-US" altLang="en-US" sz="3600" dirty="0">
                <a:solidFill>
                  <a:schemeClr val="bg1"/>
                </a:solidFill>
              </a:rPr>
              <a:t>course updates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5B759205-0568-4212-B25B-D0844C69C1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695825"/>
            <a:ext cx="6781800" cy="350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lnSpc>
                <a:spcPts val="2400"/>
              </a:lnSpc>
            </a:pPr>
            <a:fld id="{A057C3CF-FEF9-2D44-911E-86B89DEEE20D}" type="slidenum">
              <a:rPr lang="en-US" altLang="en-US" sz="800" b="1">
                <a:solidFill>
                  <a:schemeClr val="bg1"/>
                </a:solidFill>
              </a:rPr>
              <a:pPr>
                <a:lnSpc>
                  <a:spcPts val="2400"/>
                </a:lnSpc>
              </a:pPr>
              <a:t>5</a:t>
            </a:fld>
            <a:r>
              <a:rPr lang="en-US" altLang="en-US" sz="800" b="1" dirty="0">
                <a:solidFill>
                  <a:schemeClr val="bg1"/>
                </a:solidFill>
              </a:rPr>
              <a:t> </a:t>
            </a:r>
            <a:r>
              <a:rPr lang="en-US" altLang="en-US" sz="800" dirty="0">
                <a:solidFill>
                  <a:schemeClr val="bg1"/>
                </a:solidFill>
              </a:rPr>
              <a:t>|</a:t>
            </a:r>
            <a:r>
              <a:rPr lang="en-US" altLang="en-US" sz="800" b="1" dirty="0">
                <a:solidFill>
                  <a:schemeClr val="bg1"/>
                </a:solidFill>
              </a:rPr>
              <a:t> COMS W4111_003_2024_3: Lecture 3: ER(2), Relational(2), SQL(2)			© Donald F. Ferguson, 2024</a:t>
            </a:r>
            <a:endParaRPr lang="en-US" altLang="en-US" sz="8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748216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0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And more still</a:t>
            </a:r>
          </a:p>
        </p:txBody>
      </p:sp>
      <p:sp>
        <p:nvSpPr>
          <p:cNvPr id="1229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2" y="838630"/>
            <a:ext cx="5330762" cy="2782395"/>
          </a:xfrm>
        </p:spPr>
        <p:txBody>
          <a:bodyPr/>
          <a:lstStyle/>
          <a:p>
            <a:r>
              <a:rPr lang="en-US" altLang="en-US" b="1" dirty="0"/>
              <a:t>create table</a:t>
            </a:r>
            <a:r>
              <a:rPr lang="en-US" altLang="en-US" dirty="0"/>
              <a:t> </a:t>
            </a:r>
            <a:r>
              <a:rPr lang="en-US" altLang="en-US" i="1" dirty="0"/>
              <a:t>course</a:t>
            </a:r>
            <a:r>
              <a:rPr lang="en-US" altLang="en-US" dirty="0"/>
              <a:t> (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i="1" dirty="0" err="1"/>
              <a:t>course_id</a:t>
            </a:r>
            <a:r>
              <a:rPr lang="en-US" altLang="en-US" dirty="0"/>
              <a:t>        </a:t>
            </a:r>
            <a:r>
              <a:rPr lang="en-US" altLang="en-US" b="1" dirty="0" err="1"/>
              <a:t>varchar</a:t>
            </a:r>
            <a:r>
              <a:rPr lang="en-US" altLang="en-US" dirty="0"/>
              <a:t>(8),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i="1" dirty="0"/>
              <a:t>title</a:t>
            </a:r>
            <a:r>
              <a:rPr lang="en-US" altLang="en-US" dirty="0"/>
              <a:t>                  </a:t>
            </a:r>
            <a:r>
              <a:rPr lang="en-US" altLang="en-US" b="1" dirty="0" err="1"/>
              <a:t>varchar</a:t>
            </a:r>
            <a:r>
              <a:rPr lang="en-US" altLang="en-US" b="1" dirty="0"/>
              <a:t>(</a:t>
            </a:r>
            <a:r>
              <a:rPr lang="en-US" altLang="en-US" dirty="0"/>
              <a:t>50),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i="1" dirty="0"/>
              <a:t>dept_name</a:t>
            </a:r>
            <a:r>
              <a:rPr lang="en-US" altLang="en-US" dirty="0"/>
              <a:t>      </a:t>
            </a:r>
            <a:r>
              <a:rPr lang="en-US" altLang="en-US" b="1" dirty="0" err="1"/>
              <a:t>varchar</a:t>
            </a:r>
            <a:r>
              <a:rPr lang="en-US" altLang="en-US" dirty="0"/>
              <a:t>(20),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i="1" dirty="0"/>
              <a:t>credits</a:t>
            </a:r>
            <a:r>
              <a:rPr lang="en-US" altLang="en-US" dirty="0"/>
              <a:t>             </a:t>
            </a:r>
            <a:r>
              <a:rPr lang="en-US" altLang="en-US" b="1" dirty="0"/>
              <a:t>numeric</a:t>
            </a:r>
            <a:r>
              <a:rPr lang="en-US" altLang="en-US" dirty="0"/>
              <a:t>(2,0),</a:t>
            </a:r>
          </a:p>
          <a:p>
            <a:pPr>
              <a:spcBef>
                <a:spcPct val="0"/>
              </a:spcBef>
              <a:buFont typeface="Monotype Sorts" charset="2"/>
              <a:buNone/>
            </a:pPr>
            <a:r>
              <a:rPr lang="en-US" altLang="en-US" dirty="0"/>
              <a:t>             </a:t>
            </a:r>
            <a:r>
              <a:rPr lang="en-US" altLang="en-US" b="1" dirty="0"/>
              <a:t>primary key </a:t>
            </a:r>
            <a:r>
              <a:rPr lang="en-US" altLang="en-US" i="1" dirty="0"/>
              <a:t>(</a:t>
            </a:r>
            <a:r>
              <a:rPr lang="en-US" altLang="en-US" i="1" dirty="0" err="1"/>
              <a:t>course_id</a:t>
            </a:r>
            <a:r>
              <a:rPr lang="en-US" altLang="en-US" i="1" dirty="0"/>
              <a:t>),</a:t>
            </a:r>
          </a:p>
          <a:p>
            <a:pPr>
              <a:spcBef>
                <a:spcPct val="0"/>
              </a:spcBef>
              <a:buFont typeface="Monotype Sorts" charset="2"/>
              <a:buNone/>
            </a:pPr>
            <a:r>
              <a:rPr lang="en-US" altLang="en-US" b="1" dirty="0"/>
              <a:t>     </a:t>
            </a:r>
            <a:r>
              <a:rPr lang="en-US" altLang="en-US" dirty="0"/>
              <a:t>        </a:t>
            </a:r>
            <a:r>
              <a:rPr lang="en-US" altLang="en-US" b="1" dirty="0"/>
              <a:t>foreign key </a:t>
            </a:r>
            <a:r>
              <a:rPr lang="en-US" altLang="en-US" i="1" dirty="0"/>
              <a:t>(dept_name</a:t>
            </a:r>
            <a:r>
              <a:rPr lang="en-US" altLang="en-US" dirty="0"/>
              <a:t>) </a:t>
            </a:r>
            <a:r>
              <a:rPr lang="en-US" altLang="en-US" b="1" dirty="0"/>
              <a:t>references </a:t>
            </a:r>
            <a:r>
              <a:rPr lang="en-US" altLang="en-US" i="1" dirty="0"/>
              <a:t>department</a:t>
            </a:r>
            <a:r>
              <a:rPr lang="en-US" altLang="en-US" dirty="0"/>
              <a:t>);</a:t>
            </a:r>
          </a:p>
          <a:p>
            <a:endParaRPr lang="en-US" altLang="en-US" dirty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2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Integrity Constraints</a:t>
            </a:r>
          </a:p>
        </p:txBody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2" y="851298"/>
            <a:ext cx="5629229" cy="3226927"/>
          </a:xfrm>
        </p:spPr>
        <p:txBody>
          <a:bodyPr/>
          <a:lstStyle/>
          <a:p>
            <a:r>
              <a:rPr lang="en-US" altLang="en-US" dirty="0"/>
              <a:t>Integrity constraints guard against accidental damage to the database, by ensuring that authorized changes to the database do not result in a loss of data consistency. </a:t>
            </a:r>
          </a:p>
          <a:p>
            <a:pPr lvl="1"/>
            <a:r>
              <a:rPr lang="en-US" altLang="en-US" dirty="0"/>
              <a:t>A checking account must have a balance greater than $10,000.00</a:t>
            </a:r>
          </a:p>
          <a:p>
            <a:pPr lvl="1"/>
            <a:r>
              <a:rPr lang="en-US" altLang="en-US" dirty="0"/>
              <a:t>A salary of a bank employee must be at least $4.00 an hour</a:t>
            </a:r>
          </a:p>
          <a:p>
            <a:pPr lvl="1"/>
            <a:r>
              <a:rPr lang="en-US" altLang="en-US" dirty="0"/>
              <a:t>A customer must have a (non-null) phone number</a:t>
            </a:r>
          </a:p>
          <a:p>
            <a:pPr lvl="1"/>
            <a:endParaRPr lang="en-US" altLang="en-US" dirty="0"/>
          </a:p>
          <a:p>
            <a:endParaRPr lang="en-US" altLang="en-US" dirty="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306" name="Rectangle 2"/>
          <p:cNvSpPr>
            <a:spLocks noGrp="1" noChangeArrowheads="1"/>
          </p:cNvSpPr>
          <p:nvPr>
            <p:ph type="title"/>
          </p:nvPr>
        </p:nvSpPr>
        <p:spPr>
          <a:xfrm>
            <a:off x="1696641" y="82154"/>
            <a:ext cx="6057900" cy="457200"/>
          </a:xfrm>
        </p:spPr>
        <p:txBody>
          <a:bodyPr/>
          <a:lstStyle/>
          <a:p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Constraints on a Single Relation </a:t>
            </a:r>
          </a:p>
        </p:txBody>
      </p:sp>
      <p:sp>
        <p:nvSpPr>
          <p:cNvPr id="583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46648" y="883444"/>
            <a:ext cx="5352574" cy="1980010"/>
          </a:xfrm>
        </p:spPr>
        <p:txBody>
          <a:bodyPr/>
          <a:lstStyle/>
          <a:p>
            <a:r>
              <a:rPr lang="en-US" altLang="en-US" b="1" dirty="0"/>
              <a:t>not null</a:t>
            </a:r>
          </a:p>
          <a:p>
            <a:r>
              <a:rPr lang="en-US" altLang="en-US" b="1" dirty="0"/>
              <a:t>primary key</a:t>
            </a:r>
          </a:p>
          <a:p>
            <a:r>
              <a:rPr lang="en-US" altLang="en-US" b="1" dirty="0"/>
              <a:t>unique</a:t>
            </a:r>
            <a:endParaRPr lang="en-US" altLang="en-US" dirty="0"/>
          </a:p>
          <a:p>
            <a:r>
              <a:rPr lang="en-US" altLang="en-US" b="1" dirty="0"/>
              <a:t>check </a:t>
            </a:r>
            <a:r>
              <a:rPr lang="en-US" altLang="en-US" dirty="0"/>
              <a:t>(P), where P is a predicate</a:t>
            </a:r>
          </a:p>
        </p:txBody>
      </p:sp>
      <p:sp>
        <p:nvSpPr>
          <p:cNvPr id="58372" name="Rectangle 4"/>
          <p:cNvSpPr>
            <a:spLocks noChangeArrowheads="1"/>
          </p:cNvSpPr>
          <p:nvPr/>
        </p:nvSpPr>
        <p:spPr bwMode="auto">
          <a:xfrm>
            <a:off x="1746647" y="3921919"/>
            <a:ext cx="5100638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35000"/>
              </a:spcBef>
              <a:buClr>
                <a:schemeClr val="tx2"/>
              </a:buClr>
              <a:buFont typeface="Monotype Sorts" charset="2"/>
              <a:buNone/>
            </a:pPr>
            <a:endParaRPr kumimoji="1" lang="en-US" altLang="en-US" sz="1500" b="1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354" name="Rectangle 2"/>
          <p:cNvSpPr>
            <a:spLocks noGrp="1" noChangeArrowheads="1"/>
          </p:cNvSpPr>
          <p:nvPr>
            <p:ph type="title"/>
          </p:nvPr>
        </p:nvSpPr>
        <p:spPr>
          <a:xfrm>
            <a:off x="1732737" y="115432"/>
            <a:ext cx="6057900" cy="457200"/>
          </a:xfrm>
        </p:spPr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Not Null Constraints </a:t>
            </a:r>
          </a:p>
        </p:txBody>
      </p:sp>
      <p:sp>
        <p:nvSpPr>
          <p:cNvPr id="604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46648" y="851298"/>
            <a:ext cx="5358241" cy="1992487"/>
          </a:xfrm>
        </p:spPr>
        <p:txBody>
          <a:bodyPr/>
          <a:lstStyle/>
          <a:p>
            <a:r>
              <a:rPr kumimoji="0" lang="en-US" altLang="en-US" b="1" dirty="0"/>
              <a:t>not null</a:t>
            </a:r>
          </a:p>
          <a:p>
            <a:pPr lvl="1"/>
            <a:r>
              <a:rPr kumimoji="0" lang="en-US" altLang="en-US" dirty="0"/>
              <a:t>Declare </a:t>
            </a:r>
            <a:r>
              <a:rPr kumimoji="0" lang="en-US" altLang="en-US" i="1" dirty="0"/>
              <a:t>name</a:t>
            </a:r>
            <a:r>
              <a:rPr kumimoji="0" lang="en-US" altLang="en-US" dirty="0"/>
              <a:t> and </a:t>
            </a:r>
            <a:r>
              <a:rPr kumimoji="0" lang="en-US" altLang="en-US" i="1" dirty="0"/>
              <a:t>budget</a:t>
            </a:r>
            <a:r>
              <a:rPr kumimoji="0" lang="en-US" altLang="en-US" dirty="0"/>
              <a:t> to be </a:t>
            </a:r>
            <a:r>
              <a:rPr lang="en-US" altLang="en-US" b="1" dirty="0"/>
              <a:t>not null</a:t>
            </a:r>
          </a:p>
          <a:p>
            <a:pPr>
              <a:buFont typeface="Monotype Sorts" charset="2"/>
              <a:buNone/>
            </a:pPr>
            <a:r>
              <a:rPr kumimoji="0" lang="en-US" altLang="en-US" i="1" dirty="0"/>
              <a:t>	          name </a:t>
            </a:r>
            <a:r>
              <a:rPr kumimoji="0" lang="en-US" altLang="en-US" b="1" dirty="0" err="1"/>
              <a:t>varchar</a:t>
            </a:r>
            <a:r>
              <a:rPr kumimoji="0" lang="en-US" altLang="en-US" dirty="0"/>
              <a:t>(20) </a:t>
            </a:r>
            <a:r>
              <a:rPr kumimoji="0" lang="en-US" altLang="en-US" b="1" dirty="0"/>
              <a:t>not null</a:t>
            </a:r>
            <a:br>
              <a:rPr kumimoji="0" lang="en-US" altLang="en-US" b="1" dirty="0"/>
            </a:br>
            <a:r>
              <a:rPr kumimoji="0" lang="en-US" altLang="en-US" b="1" dirty="0"/>
              <a:t>          </a:t>
            </a:r>
            <a:r>
              <a:rPr kumimoji="0" lang="en-US" altLang="en-US" i="1" dirty="0"/>
              <a:t>budget </a:t>
            </a:r>
            <a:r>
              <a:rPr kumimoji="0" lang="en-US" altLang="en-US" b="1" dirty="0"/>
              <a:t>numeric</a:t>
            </a:r>
            <a:r>
              <a:rPr kumimoji="0" lang="en-US" altLang="en-US" dirty="0"/>
              <a:t>(12,2) </a:t>
            </a:r>
            <a:r>
              <a:rPr kumimoji="0" lang="en-US" altLang="en-US" b="1" dirty="0"/>
              <a:t>not null</a:t>
            </a:r>
          </a:p>
          <a:p>
            <a:endParaRPr kumimoji="0" lang="en-US" altLang="en-US" dirty="0"/>
          </a:p>
          <a:p>
            <a:endParaRPr lang="en-US" altLang="en-US" b="1" dirty="0"/>
          </a:p>
          <a:p>
            <a:pPr>
              <a:buFont typeface="Monotype Sorts" charset="2"/>
              <a:buNone/>
            </a:pPr>
            <a:endParaRPr lang="en-US" altLang="en-US" dirty="0"/>
          </a:p>
        </p:txBody>
      </p:sp>
      <p:sp>
        <p:nvSpPr>
          <p:cNvPr id="60420" name="Rectangle 4"/>
          <p:cNvSpPr>
            <a:spLocks noChangeArrowheads="1"/>
          </p:cNvSpPr>
          <p:nvPr/>
        </p:nvSpPr>
        <p:spPr bwMode="auto">
          <a:xfrm>
            <a:off x="1746647" y="3921919"/>
            <a:ext cx="5100638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35000"/>
              </a:spcBef>
              <a:buClr>
                <a:schemeClr val="tx2"/>
              </a:buClr>
              <a:buFont typeface="Monotype Sorts" charset="2"/>
              <a:buNone/>
            </a:pPr>
            <a:endParaRPr kumimoji="1" lang="en-US" altLang="en-US" sz="1500" b="1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354" name="Rectangle 2"/>
          <p:cNvSpPr>
            <a:spLocks noGrp="1" noChangeArrowheads="1"/>
          </p:cNvSpPr>
          <p:nvPr>
            <p:ph type="title"/>
          </p:nvPr>
        </p:nvSpPr>
        <p:spPr>
          <a:xfrm>
            <a:off x="1696641" y="97384"/>
            <a:ext cx="6057900" cy="457200"/>
          </a:xfrm>
        </p:spPr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Unique Constraints </a:t>
            </a:r>
          </a:p>
        </p:txBody>
      </p:sp>
      <p:sp>
        <p:nvSpPr>
          <p:cNvPr id="604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46648" y="823866"/>
            <a:ext cx="5283518" cy="1937623"/>
          </a:xfrm>
        </p:spPr>
        <p:txBody>
          <a:bodyPr/>
          <a:lstStyle/>
          <a:p>
            <a:r>
              <a:rPr lang="en-US" altLang="en-US" b="1" dirty="0"/>
              <a:t>unique</a:t>
            </a:r>
            <a:r>
              <a:rPr kumimoji="0" lang="en-US" altLang="en-US" dirty="0"/>
              <a:t> ( </a:t>
            </a:r>
            <a:r>
              <a:rPr kumimoji="0" lang="en-US" altLang="en-US" i="1" dirty="0"/>
              <a:t>A</a:t>
            </a:r>
            <a:r>
              <a:rPr kumimoji="0" lang="en-US" altLang="en-US" baseline="-25000" dirty="0"/>
              <a:t>1</a:t>
            </a:r>
            <a:r>
              <a:rPr kumimoji="0" lang="en-US" altLang="en-US" dirty="0"/>
              <a:t>, </a:t>
            </a:r>
            <a:r>
              <a:rPr kumimoji="0" lang="en-US" altLang="en-US" i="1" dirty="0"/>
              <a:t>A</a:t>
            </a:r>
            <a:r>
              <a:rPr kumimoji="0" lang="en-US" altLang="en-US" baseline="-25000" dirty="0"/>
              <a:t>2</a:t>
            </a:r>
            <a:r>
              <a:rPr kumimoji="0" lang="en-US" altLang="en-US" dirty="0"/>
              <a:t>, …, </a:t>
            </a:r>
            <a:r>
              <a:rPr kumimoji="0" lang="en-US" altLang="en-US" i="1" dirty="0"/>
              <a:t>A</a:t>
            </a:r>
            <a:r>
              <a:rPr kumimoji="0" lang="en-US" altLang="en-US" baseline="-25000" dirty="0"/>
              <a:t>m</a:t>
            </a:r>
            <a:r>
              <a:rPr kumimoji="0" lang="en-US" altLang="en-US" dirty="0"/>
              <a:t>)</a:t>
            </a:r>
          </a:p>
          <a:p>
            <a:pPr lvl="1"/>
            <a:r>
              <a:rPr kumimoji="0" lang="en-US" altLang="en-US" dirty="0"/>
              <a:t>The unique specification states that the attributes </a:t>
            </a:r>
            <a:r>
              <a:rPr kumimoji="0" lang="en-US" altLang="en-US" i="1" dirty="0"/>
              <a:t>A</a:t>
            </a:r>
            <a:r>
              <a:rPr kumimoji="0" lang="en-US" altLang="en-US" baseline="-25000" dirty="0"/>
              <a:t>1</a:t>
            </a:r>
            <a:r>
              <a:rPr kumimoji="0" lang="en-US" altLang="en-US" dirty="0"/>
              <a:t>, </a:t>
            </a:r>
            <a:r>
              <a:rPr kumimoji="0" lang="en-US" altLang="en-US" i="1" dirty="0"/>
              <a:t>A</a:t>
            </a:r>
            <a:r>
              <a:rPr kumimoji="0" lang="en-US" altLang="en-US" baseline="-25000" dirty="0"/>
              <a:t>2</a:t>
            </a:r>
            <a:r>
              <a:rPr kumimoji="0" lang="en-US" altLang="en-US" dirty="0"/>
              <a:t>, …, </a:t>
            </a:r>
            <a:r>
              <a:rPr kumimoji="0" lang="en-US" altLang="en-US" i="1" dirty="0"/>
              <a:t>A</a:t>
            </a:r>
            <a:r>
              <a:rPr kumimoji="0" lang="en-US" altLang="en-US" baseline="-25000" dirty="0"/>
              <a:t>m </a:t>
            </a:r>
            <a:r>
              <a:rPr kumimoji="0" lang="en-US" altLang="en-US" dirty="0"/>
              <a:t> form a candidate key.</a:t>
            </a:r>
          </a:p>
          <a:p>
            <a:pPr lvl="1"/>
            <a:r>
              <a:rPr kumimoji="0" lang="en-US" altLang="en-US" dirty="0"/>
              <a:t>Candidate keys are permitted to be null (in contrast to primary keys).</a:t>
            </a:r>
          </a:p>
          <a:p>
            <a:endParaRPr kumimoji="0" lang="en-US" altLang="en-US" dirty="0"/>
          </a:p>
          <a:p>
            <a:endParaRPr lang="en-US" altLang="en-US" b="1" dirty="0"/>
          </a:p>
          <a:p>
            <a:pPr>
              <a:buFont typeface="Monotype Sorts" charset="2"/>
              <a:buNone/>
            </a:pPr>
            <a:endParaRPr lang="en-US" altLang="en-US" dirty="0"/>
          </a:p>
        </p:txBody>
      </p:sp>
      <p:sp>
        <p:nvSpPr>
          <p:cNvPr id="60420" name="Rectangle 4"/>
          <p:cNvSpPr>
            <a:spLocks noChangeArrowheads="1"/>
          </p:cNvSpPr>
          <p:nvPr/>
        </p:nvSpPr>
        <p:spPr bwMode="auto">
          <a:xfrm>
            <a:off x="1746647" y="3921919"/>
            <a:ext cx="5100638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35000"/>
              </a:spcBef>
              <a:buClr>
                <a:schemeClr val="tx2"/>
              </a:buClr>
              <a:buFont typeface="Monotype Sorts" charset="2"/>
              <a:buNone/>
            </a:pPr>
            <a:endParaRPr kumimoji="1" lang="en-US" altLang="en-US" sz="1500" b="1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450" name="Rectangle 2"/>
          <p:cNvSpPr>
            <a:spLocks noGrp="1" noChangeArrowheads="1"/>
          </p:cNvSpPr>
          <p:nvPr>
            <p:ph type="title"/>
          </p:nvPr>
        </p:nvSpPr>
        <p:spPr>
          <a:xfrm>
            <a:off x="1696641" y="106408"/>
            <a:ext cx="6057900" cy="457200"/>
          </a:xfrm>
        </p:spPr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The check clause</a:t>
            </a:r>
          </a:p>
        </p:txBody>
      </p:sp>
      <p:sp>
        <p:nvSpPr>
          <p:cNvPr id="624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696641" y="814768"/>
            <a:ext cx="5700712" cy="3519488"/>
          </a:xfrm>
        </p:spPr>
        <p:txBody>
          <a:bodyPr/>
          <a:lstStyle/>
          <a:p>
            <a:r>
              <a:rPr lang="en-US" altLang="en-US" dirty="0"/>
              <a:t>The  </a:t>
            </a:r>
            <a:r>
              <a:rPr lang="en-US" altLang="en-US" b="1" dirty="0"/>
              <a:t>check </a:t>
            </a:r>
            <a:r>
              <a:rPr lang="en-US" altLang="en-US" dirty="0"/>
              <a:t>(P) clause specifies a predicate P that must be satisfied by every tuple in a relation.</a:t>
            </a:r>
          </a:p>
          <a:p>
            <a:r>
              <a:rPr lang="en-US" altLang="en-US" dirty="0"/>
              <a:t>Example:  ensure that semester is one of fall, winter, spring or summer</a:t>
            </a:r>
          </a:p>
          <a:p>
            <a:pPr>
              <a:spcBef>
                <a:spcPts val="0"/>
              </a:spcBef>
              <a:buNone/>
            </a:pPr>
            <a:r>
              <a:rPr lang="en-US" altLang="en-US" b="1" dirty="0"/>
              <a:t>     </a:t>
            </a:r>
          </a:p>
          <a:p>
            <a:pPr>
              <a:spcBef>
                <a:spcPts val="0"/>
              </a:spcBef>
              <a:buNone/>
            </a:pPr>
            <a:r>
              <a:rPr lang="en-US" altLang="en-US" b="1" dirty="0"/>
              <a:t>              create table </a:t>
            </a:r>
            <a:r>
              <a:rPr lang="en-US" altLang="en-US" i="1" dirty="0"/>
              <a:t>section </a:t>
            </a:r>
          </a:p>
          <a:p>
            <a:pPr>
              <a:spcBef>
                <a:spcPts val="0"/>
              </a:spcBef>
              <a:buNone/>
            </a:pPr>
            <a:r>
              <a:rPr lang="en-US" altLang="en-US" i="1" dirty="0"/>
              <a:t>                   </a:t>
            </a:r>
            <a:r>
              <a:rPr lang="en-US" altLang="en-US" dirty="0"/>
              <a:t>(</a:t>
            </a:r>
            <a:r>
              <a:rPr lang="en-US" altLang="en-US" i="1" dirty="0" err="1"/>
              <a:t>course_id</a:t>
            </a:r>
            <a:r>
              <a:rPr lang="en-US" altLang="en-US" i="1" dirty="0"/>
              <a:t> </a:t>
            </a:r>
            <a:r>
              <a:rPr lang="en-US" altLang="en-US" b="1" dirty="0"/>
              <a:t>varchar </a:t>
            </a:r>
            <a:r>
              <a:rPr lang="en-US" altLang="en-US" dirty="0"/>
              <a:t>(8),</a:t>
            </a:r>
          </a:p>
          <a:p>
            <a:pPr>
              <a:spcBef>
                <a:spcPts val="0"/>
              </a:spcBef>
              <a:buNone/>
            </a:pPr>
            <a:r>
              <a:rPr lang="en-US" altLang="en-US" i="1" dirty="0"/>
              <a:t>                    </a:t>
            </a:r>
            <a:r>
              <a:rPr lang="en-US" altLang="en-US" i="1" dirty="0" err="1"/>
              <a:t>sec_id</a:t>
            </a:r>
            <a:r>
              <a:rPr lang="en-US" altLang="en-US" i="1" dirty="0"/>
              <a:t> </a:t>
            </a:r>
            <a:r>
              <a:rPr lang="en-US" altLang="en-US" b="1" dirty="0"/>
              <a:t>varchar </a:t>
            </a:r>
            <a:r>
              <a:rPr lang="en-US" altLang="en-US" dirty="0"/>
              <a:t>(8),</a:t>
            </a:r>
          </a:p>
          <a:p>
            <a:pPr>
              <a:spcBef>
                <a:spcPts val="0"/>
              </a:spcBef>
              <a:buNone/>
            </a:pPr>
            <a:r>
              <a:rPr lang="en-US" altLang="en-US" i="1" dirty="0"/>
              <a:t>                    semester </a:t>
            </a:r>
            <a:r>
              <a:rPr lang="en-US" altLang="en-US" b="1" dirty="0"/>
              <a:t>varchar </a:t>
            </a:r>
            <a:r>
              <a:rPr lang="en-US" altLang="en-US" dirty="0"/>
              <a:t>(6),</a:t>
            </a:r>
          </a:p>
          <a:p>
            <a:pPr>
              <a:spcBef>
                <a:spcPts val="0"/>
              </a:spcBef>
              <a:buNone/>
            </a:pPr>
            <a:r>
              <a:rPr lang="en-US" altLang="en-US" i="1" dirty="0"/>
              <a:t>                    year </a:t>
            </a:r>
            <a:r>
              <a:rPr lang="en-US" altLang="en-US" b="1" dirty="0"/>
              <a:t>numeric </a:t>
            </a:r>
            <a:r>
              <a:rPr lang="en-US" altLang="en-US" dirty="0"/>
              <a:t>(4,0),</a:t>
            </a:r>
          </a:p>
          <a:p>
            <a:pPr>
              <a:spcBef>
                <a:spcPts val="0"/>
              </a:spcBef>
              <a:buNone/>
            </a:pPr>
            <a:r>
              <a:rPr lang="en-US" altLang="en-US" i="1" dirty="0"/>
              <a:t>                    building </a:t>
            </a:r>
            <a:r>
              <a:rPr lang="en-US" altLang="en-US" b="1" dirty="0"/>
              <a:t>varchar </a:t>
            </a:r>
            <a:r>
              <a:rPr lang="en-US" altLang="en-US" dirty="0"/>
              <a:t>(15),</a:t>
            </a:r>
          </a:p>
          <a:p>
            <a:pPr>
              <a:spcBef>
                <a:spcPts val="0"/>
              </a:spcBef>
              <a:buNone/>
            </a:pPr>
            <a:r>
              <a:rPr lang="en-US" altLang="en-US" i="1" dirty="0"/>
              <a:t>                    </a:t>
            </a:r>
            <a:r>
              <a:rPr lang="en-US" altLang="en-US" i="1" dirty="0" err="1"/>
              <a:t>room_number</a:t>
            </a:r>
            <a:r>
              <a:rPr lang="en-US" altLang="en-US" i="1" dirty="0"/>
              <a:t> </a:t>
            </a:r>
            <a:r>
              <a:rPr lang="en-US" altLang="en-US" b="1" dirty="0"/>
              <a:t>varchar </a:t>
            </a:r>
            <a:r>
              <a:rPr lang="en-US" altLang="en-US" dirty="0"/>
              <a:t>(7),</a:t>
            </a:r>
          </a:p>
          <a:p>
            <a:pPr>
              <a:spcBef>
                <a:spcPts val="0"/>
              </a:spcBef>
              <a:buNone/>
            </a:pPr>
            <a:r>
              <a:rPr lang="en-US" altLang="en-US" i="1" dirty="0"/>
              <a:t>                    time slot id </a:t>
            </a:r>
            <a:r>
              <a:rPr lang="en-US" altLang="en-US" b="1" dirty="0"/>
              <a:t>varchar </a:t>
            </a:r>
            <a:r>
              <a:rPr lang="en-US" altLang="en-US" dirty="0"/>
              <a:t>(4), </a:t>
            </a:r>
          </a:p>
          <a:p>
            <a:pPr>
              <a:spcBef>
                <a:spcPts val="0"/>
              </a:spcBef>
              <a:buNone/>
            </a:pPr>
            <a:r>
              <a:rPr lang="en-US" altLang="en-US" b="1" dirty="0"/>
              <a:t>                    primary key </a:t>
            </a:r>
            <a:r>
              <a:rPr lang="en-US" altLang="en-US" dirty="0"/>
              <a:t>(</a:t>
            </a:r>
            <a:r>
              <a:rPr lang="en-US" altLang="en-US" i="1" dirty="0" err="1"/>
              <a:t>course_id</a:t>
            </a:r>
            <a:r>
              <a:rPr lang="en-US" altLang="en-US" dirty="0"/>
              <a:t>, </a:t>
            </a:r>
            <a:r>
              <a:rPr lang="en-US" altLang="en-US" i="1" dirty="0" err="1"/>
              <a:t>sec_id</a:t>
            </a:r>
            <a:r>
              <a:rPr lang="en-US" altLang="en-US" dirty="0"/>
              <a:t>, </a:t>
            </a:r>
            <a:r>
              <a:rPr lang="en-US" altLang="en-US" i="1" dirty="0"/>
              <a:t>semester</a:t>
            </a:r>
            <a:r>
              <a:rPr lang="en-US" altLang="en-US" dirty="0"/>
              <a:t>, </a:t>
            </a:r>
            <a:r>
              <a:rPr lang="en-US" altLang="en-US" i="1" dirty="0"/>
              <a:t>year</a:t>
            </a:r>
            <a:r>
              <a:rPr lang="en-US" altLang="en-US" dirty="0"/>
              <a:t>),</a:t>
            </a:r>
          </a:p>
          <a:p>
            <a:pPr>
              <a:spcBef>
                <a:spcPts val="0"/>
              </a:spcBef>
              <a:buNone/>
            </a:pPr>
            <a:r>
              <a:rPr lang="en-US" altLang="en-US" b="1" dirty="0"/>
              <a:t>                    </a:t>
            </a:r>
            <a:r>
              <a:rPr lang="en-US" altLang="en-US" b="1" dirty="0">
                <a:solidFill>
                  <a:srgbClr val="002060"/>
                </a:solidFill>
              </a:rPr>
              <a:t>check</a:t>
            </a:r>
            <a:r>
              <a:rPr lang="en-US" altLang="en-US" b="1" dirty="0"/>
              <a:t> </a:t>
            </a:r>
            <a:r>
              <a:rPr lang="en-US" altLang="en-US" dirty="0"/>
              <a:t>(</a:t>
            </a:r>
            <a:r>
              <a:rPr lang="en-US" altLang="en-US" i="1" dirty="0"/>
              <a:t>semester </a:t>
            </a:r>
            <a:r>
              <a:rPr lang="en-US" altLang="en-US" b="1" dirty="0"/>
              <a:t>in </a:t>
            </a:r>
            <a:r>
              <a:rPr lang="en-US" altLang="en-US" dirty="0"/>
              <a:t>('Fall', 'Winter', 'Spring', 'Summer')))</a:t>
            </a:r>
          </a:p>
        </p:txBody>
      </p:sp>
      <p:sp>
        <p:nvSpPr>
          <p:cNvPr id="62469" name="Rectangle 5"/>
          <p:cNvSpPr>
            <a:spLocks noChangeArrowheads="1"/>
          </p:cNvSpPr>
          <p:nvPr/>
        </p:nvSpPr>
        <p:spPr bwMode="auto">
          <a:xfrm>
            <a:off x="1746647" y="3921919"/>
            <a:ext cx="5100638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35000"/>
              </a:spcBef>
              <a:buClr>
                <a:schemeClr val="tx2"/>
              </a:buClr>
              <a:buFont typeface="Monotype Sorts" charset="2"/>
              <a:buNone/>
            </a:pPr>
            <a:endParaRPr kumimoji="1" lang="en-US" altLang="en-US" sz="1500" b="1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5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Referential Integrity</a:t>
            </a:r>
          </a:p>
        </p:txBody>
      </p:sp>
      <p:sp>
        <p:nvSpPr>
          <p:cNvPr id="645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2" y="851298"/>
            <a:ext cx="5642546" cy="3707606"/>
          </a:xfrm>
        </p:spPr>
        <p:txBody>
          <a:bodyPr/>
          <a:lstStyle/>
          <a:p>
            <a:r>
              <a:rPr lang="en-US" altLang="en-US" dirty="0"/>
              <a:t>Ensures that a value that appears in one relation for a given set of attributes also appears for a certain set of attributes in another relation.</a:t>
            </a:r>
          </a:p>
          <a:p>
            <a:pPr lvl="1"/>
            <a:r>
              <a:rPr lang="en-US" altLang="en-US" dirty="0"/>
              <a:t>Example:  If “Biology” is a department name appearing in one of the tuples in the </a:t>
            </a:r>
            <a:r>
              <a:rPr lang="en-US" altLang="en-US" i="1" dirty="0"/>
              <a:t>instructor</a:t>
            </a:r>
            <a:r>
              <a:rPr lang="en-US" altLang="en-US" dirty="0"/>
              <a:t> relation, then there exists a tuple in the </a:t>
            </a:r>
            <a:r>
              <a:rPr lang="en-US" altLang="en-US" i="1" dirty="0"/>
              <a:t>department</a:t>
            </a:r>
            <a:r>
              <a:rPr lang="en-US" altLang="en-US" dirty="0"/>
              <a:t> relation for “Biology”.</a:t>
            </a:r>
          </a:p>
          <a:p>
            <a:r>
              <a:rPr lang="en-US" altLang="en-US" dirty="0"/>
              <a:t>Let A be a set of attributes.  Let R and S be two relations that contain attributes A and where A is the primary key of S. A is said to be a  </a:t>
            </a:r>
            <a:r>
              <a:rPr lang="en-US" altLang="en-US" b="1" dirty="0">
                <a:solidFill>
                  <a:srgbClr val="002060"/>
                </a:solidFill>
              </a:rPr>
              <a:t>foreign key</a:t>
            </a:r>
            <a:r>
              <a:rPr lang="en-US" altLang="en-US" dirty="0">
                <a:solidFill>
                  <a:srgbClr val="002060"/>
                </a:solidFill>
              </a:rPr>
              <a:t> </a:t>
            </a:r>
            <a:r>
              <a:rPr lang="en-US" altLang="en-US" dirty="0"/>
              <a:t>of R if for any values of A appearing in R these values also appear in S.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5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Referential Integrity (Cont.)</a:t>
            </a:r>
          </a:p>
        </p:txBody>
      </p:sp>
      <p:sp>
        <p:nvSpPr>
          <p:cNvPr id="645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51298"/>
            <a:ext cx="5595938" cy="2733151"/>
          </a:xfrm>
        </p:spPr>
        <p:txBody>
          <a:bodyPr/>
          <a:lstStyle/>
          <a:p>
            <a:r>
              <a:rPr lang="en-US" altLang="en-US" dirty="0"/>
              <a:t>Foreign </a:t>
            </a:r>
            <a:r>
              <a:rPr lang="en-US" altLang="en-US" i="1" dirty="0"/>
              <a:t>keys can be </a:t>
            </a:r>
            <a:r>
              <a:rPr lang="en-US" altLang="en-US" dirty="0"/>
              <a:t>specified as part of the SQL </a:t>
            </a:r>
            <a:r>
              <a:rPr lang="en-US" altLang="en-US" b="1" dirty="0"/>
              <a:t>create</a:t>
            </a:r>
            <a:r>
              <a:rPr lang="en-US" altLang="en-US" dirty="0"/>
              <a:t> </a:t>
            </a:r>
            <a:r>
              <a:rPr lang="en-US" altLang="en-US" b="1" dirty="0"/>
              <a:t>table </a:t>
            </a:r>
            <a:r>
              <a:rPr lang="en-US" altLang="en-US" dirty="0"/>
              <a:t> statement </a:t>
            </a:r>
          </a:p>
          <a:p>
            <a:pPr>
              <a:buNone/>
            </a:pPr>
            <a:r>
              <a:rPr lang="en-US" altLang="en-US" b="1" dirty="0"/>
              <a:t>         foreign key </a:t>
            </a:r>
            <a:r>
              <a:rPr lang="en-US" altLang="en-US" dirty="0"/>
              <a:t>(</a:t>
            </a:r>
            <a:r>
              <a:rPr lang="en-US" altLang="en-US" i="1" dirty="0"/>
              <a:t>dept_name</a:t>
            </a:r>
            <a:r>
              <a:rPr lang="en-US" altLang="en-US" dirty="0"/>
              <a:t>) </a:t>
            </a:r>
            <a:r>
              <a:rPr lang="en-US" altLang="en-US" b="1" dirty="0"/>
              <a:t>references </a:t>
            </a:r>
            <a:r>
              <a:rPr lang="en-US" altLang="en-US" i="1" dirty="0"/>
              <a:t>department</a:t>
            </a:r>
          </a:p>
          <a:p>
            <a:r>
              <a:rPr lang="en-US" altLang="en-US" dirty="0"/>
              <a:t>By default, a foreign key references the primary-key attributes of the referenced table.</a:t>
            </a:r>
          </a:p>
          <a:p>
            <a:r>
              <a:rPr lang="en-US" altLang="en-US" dirty="0"/>
              <a:t>SQL allows  a list of attributes of the referenced relation to be specified explicitly.</a:t>
            </a:r>
          </a:p>
          <a:p>
            <a:pPr>
              <a:buNone/>
            </a:pPr>
            <a:r>
              <a:rPr lang="en-US" altLang="en-US" b="1" dirty="0"/>
              <a:t>       foreign key </a:t>
            </a:r>
            <a:r>
              <a:rPr lang="en-US" altLang="en-US" dirty="0"/>
              <a:t>(</a:t>
            </a:r>
            <a:r>
              <a:rPr lang="en-US" altLang="en-US" i="1" dirty="0"/>
              <a:t>dept_name</a:t>
            </a:r>
            <a:r>
              <a:rPr lang="en-US" altLang="en-US" dirty="0"/>
              <a:t>) </a:t>
            </a:r>
            <a:r>
              <a:rPr lang="en-US" altLang="en-US" b="1" dirty="0"/>
              <a:t>references </a:t>
            </a:r>
            <a:r>
              <a:rPr lang="en-US" altLang="en-US" i="1" dirty="0"/>
              <a:t>department </a:t>
            </a:r>
            <a:r>
              <a:rPr lang="en-US" altLang="en-US" dirty="0"/>
              <a:t>(</a:t>
            </a:r>
            <a:r>
              <a:rPr lang="en-US" altLang="en-US" i="1" dirty="0"/>
              <a:t>dept_name</a:t>
            </a:r>
            <a:r>
              <a:rPr lang="en-US" altLang="en-US" dirty="0"/>
              <a:t>)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690" name="Rectangle 2"/>
          <p:cNvSpPr>
            <a:spLocks noGrp="1" noChangeArrowheads="1"/>
          </p:cNvSpPr>
          <p:nvPr>
            <p:ph type="title"/>
          </p:nvPr>
        </p:nvSpPr>
        <p:spPr>
          <a:xfrm>
            <a:off x="1743076" y="171450"/>
            <a:ext cx="6404372" cy="320279"/>
          </a:xfrm>
        </p:spPr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Cascading Actions in Referential Integrity</a:t>
            </a:r>
          </a:p>
        </p:txBody>
      </p:sp>
      <p:sp>
        <p:nvSpPr>
          <p:cNvPr id="665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22270" y="842460"/>
            <a:ext cx="5854823" cy="3335551"/>
          </a:xfrm>
        </p:spPr>
        <p:txBody>
          <a:bodyPr/>
          <a:lstStyle/>
          <a:p>
            <a:pPr>
              <a:tabLst>
                <a:tab pos="1629966" algn="l"/>
              </a:tabLst>
            </a:pPr>
            <a:r>
              <a:rPr lang="en-US" altLang="en-US" dirty="0"/>
              <a:t>When a referential-integrity constraint is violated, the normal procedure is to reject the action that caused the violation.</a:t>
            </a:r>
          </a:p>
          <a:p>
            <a:pPr>
              <a:tabLst>
                <a:tab pos="1629966" algn="l"/>
              </a:tabLst>
            </a:pPr>
            <a:r>
              <a:rPr lang="en-US" altLang="en-US" dirty="0"/>
              <a:t>An alternative, in case of delete or update is to cascade</a:t>
            </a:r>
          </a:p>
          <a:p>
            <a:pPr>
              <a:buNone/>
              <a:tabLst>
                <a:tab pos="1629966" algn="l"/>
              </a:tabLst>
            </a:pPr>
            <a:r>
              <a:rPr lang="en-US" altLang="en-US" b="1" dirty="0"/>
              <a:t>            create table </a:t>
            </a:r>
            <a:r>
              <a:rPr lang="en-US" altLang="en-US" i="1" dirty="0"/>
              <a:t>course </a:t>
            </a:r>
            <a:r>
              <a:rPr lang="en-US" altLang="en-US" dirty="0"/>
              <a:t>(</a:t>
            </a:r>
            <a:br>
              <a:rPr lang="en-US" altLang="en-US" dirty="0"/>
            </a:br>
            <a:r>
              <a:rPr lang="en-US" altLang="en-US" dirty="0"/>
              <a:t>             (…</a:t>
            </a:r>
            <a:br>
              <a:rPr lang="en-US" altLang="en-US" dirty="0"/>
            </a:br>
            <a:r>
              <a:rPr lang="en-US" altLang="en-US" dirty="0"/>
              <a:t>              </a:t>
            </a:r>
            <a:r>
              <a:rPr lang="en-US" altLang="en-US" i="1" dirty="0"/>
              <a:t>dept_name </a:t>
            </a:r>
            <a:r>
              <a:rPr lang="en-US" altLang="en-US" b="1" dirty="0" err="1"/>
              <a:t>varchar</a:t>
            </a:r>
            <a:r>
              <a:rPr lang="en-US" altLang="en-US" dirty="0"/>
              <a:t>(20),</a:t>
            </a:r>
            <a:br>
              <a:rPr lang="en-US" altLang="en-US" dirty="0"/>
            </a:br>
            <a:r>
              <a:rPr lang="en-US" altLang="en-US" dirty="0"/>
              <a:t>              </a:t>
            </a:r>
            <a:r>
              <a:rPr lang="en-US" altLang="en-US" b="1" dirty="0"/>
              <a:t>foreign key </a:t>
            </a:r>
            <a:r>
              <a:rPr lang="en-US" altLang="en-US" dirty="0"/>
              <a:t>(</a:t>
            </a:r>
            <a:r>
              <a:rPr lang="en-US" altLang="en-US" i="1" dirty="0"/>
              <a:t>dept_name</a:t>
            </a:r>
            <a:r>
              <a:rPr lang="en-US" altLang="en-US" dirty="0"/>
              <a:t>) </a:t>
            </a:r>
            <a:r>
              <a:rPr lang="en-US" altLang="en-US" b="1" dirty="0"/>
              <a:t>references </a:t>
            </a:r>
            <a:r>
              <a:rPr lang="en-US" altLang="en-US" i="1" dirty="0"/>
              <a:t>department</a:t>
            </a:r>
            <a:br>
              <a:rPr lang="en-US" altLang="en-US" i="1" dirty="0"/>
            </a:br>
            <a:r>
              <a:rPr lang="en-US" altLang="en-US" i="1" dirty="0"/>
              <a:t>                   </a:t>
            </a:r>
            <a:r>
              <a:rPr lang="en-US" altLang="en-US" b="1" dirty="0"/>
              <a:t>on delete cascade</a:t>
            </a:r>
            <a:br>
              <a:rPr lang="en-US" altLang="en-US" b="1" dirty="0"/>
            </a:br>
            <a:r>
              <a:rPr lang="en-US" altLang="en-US" b="1" dirty="0"/>
              <a:t>                   on update cascade</a:t>
            </a:r>
            <a:r>
              <a:rPr lang="en-US" altLang="en-US" dirty="0"/>
              <a:t>,</a:t>
            </a:r>
            <a:br>
              <a:rPr lang="en-US" altLang="en-US" dirty="0"/>
            </a:br>
            <a:r>
              <a:rPr lang="en-US" altLang="en-US" dirty="0"/>
              <a:t>                . . .) </a:t>
            </a:r>
          </a:p>
          <a:p>
            <a:pPr>
              <a:tabLst>
                <a:tab pos="1629966" algn="l"/>
              </a:tabLst>
            </a:pPr>
            <a:r>
              <a:rPr lang="en-US" altLang="en-US" dirty="0"/>
              <a:t>Instead of cascade we can use :  </a:t>
            </a:r>
          </a:p>
          <a:p>
            <a:pPr lvl="1">
              <a:tabLst>
                <a:tab pos="1629966" algn="l"/>
              </a:tabLst>
            </a:pPr>
            <a:r>
              <a:rPr lang="en-US" altLang="en-US" b="1" dirty="0"/>
              <a:t>set null</a:t>
            </a:r>
            <a:r>
              <a:rPr lang="en-US" altLang="en-US" dirty="0"/>
              <a:t>,</a:t>
            </a:r>
          </a:p>
          <a:p>
            <a:pPr lvl="1">
              <a:tabLst>
                <a:tab pos="1629966" algn="l"/>
              </a:tabLst>
            </a:pPr>
            <a:r>
              <a:rPr lang="en-US" altLang="en-US" b="1" dirty="0"/>
              <a:t>set default</a:t>
            </a:r>
            <a:endParaRPr lang="en-US" altLang="en-US" dirty="0"/>
          </a:p>
          <a:p>
            <a:pPr>
              <a:buNone/>
              <a:tabLst>
                <a:tab pos="1629966" algn="l"/>
              </a:tabLst>
            </a:pPr>
            <a:endParaRPr lang="en-US" altLang="en-US" i="1" dirty="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746" name="Rectangle 2"/>
          <p:cNvSpPr>
            <a:spLocks noGrp="1" noChangeArrowheads="1"/>
          </p:cNvSpPr>
          <p:nvPr>
            <p:ph type="title"/>
          </p:nvPr>
        </p:nvSpPr>
        <p:spPr>
          <a:xfrm>
            <a:off x="1832000" y="111439"/>
            <a:ext cx="6057900" cy="457200"/>
          </a:xfrm>
        </p:spPr>
        <p:txBody>
          <a:bodyPr/>
          <a:lstStyle/>
          <a:p>
            <a:pPr>
              <a:defRPr/>
            </a:pPr>
            <a:r>
              <a:rPr lang="en-US" sz="1950" dirty="0">
                <a:ea typeface="+mj-ea"/>
              </a:rPr>
              <a:t>Integrity Constraint Violation During Transactions</a:t>
            </a:r>
          </a:p>
        </p:txBody>
      </p:sp>
      <p:sp>
        <p:nvSpPr>
          <p:cNvPr id="686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22269" y="847774"/>
            <a:ext cx="5779985" cy="3632787"/>
          </a:xfrm>
        </p:spPr>
        <p:txBody>
          <a:bodyPr/>
          <a:lstStyle/>
          <a:p>
            <a:r>
              <a:rPr lang="en-US" altLang="en-US" dirty="0"/>
              <a:t>Consider:</a:t>
            </a:r>
          </a:p>
          <a:p>
            <a:pPr lvl="1">
              <a:buFont typeface="Monotype Sorts" charset="2"/>
              <a:buNone/>
            </a:pPr>
            <a:r>
              <a:rPr lang="en-US" altLang="en-US" b="1" dirty="0"/>
              <a:t>      create table </a:t>
            </a:r>
            <a:r>
              <a:rPr lang="en-US" altLang="en-US" i="1" dirty="0"/>
              <a:t>person </a:t>
            </a:r>
            <a:r>
              <a:rPr lang="en-US" altLang="en-US" dirty="0"/>
              <a:t>(</a:t>
            </a:r>
            <a:br>
              <a:rPr lang="en-US" altLang="en-US" dirty="0"/>
            </a:br>
            <a:r>
              <a:rPr lang="en-US" altLang="en-US" dirty="0"/>
              <a:t>	     </a:t>
            </a:r>
            <a:r>
              <a:rPr lang="en-US" altLang="en-US" i="1" dirty="0"/>
              <a:t>ID</a:t>
            </a:r>
            <a:r>
              <a:rPr lang="en-US" altLang="en-US" dirty="0"/>
              <a:t>  </a:t>
            </a:r>
            <a:r>
              <a:rPr lang="en-US" altLang="en-US" b="1" dirty="0"/>
              <a:t>char</a:t>
            </a:r>
            <a:r>
              <a:rPr lang="en-US" altLang="en-US" dirty="0"/>
              <a:t>(10),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i="1" dirty="0"/>
              <a:t>name </a:t>
            </a:r>
            <a:r>
              <a:rPr lang="en-US" altLang="en-US" b="1" dirty="0"/>
              <a:t>char</a:t>
            </a:r>
            <a:r>
              <a:rPr lang="en-US" altLang="en-US" dirty="0"/>
              <a:t>(40),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i="1" dirty="0"/>
              <a:t>mother</a:t>
            </a:r>
            <a:r>
              <a:rPr lang="en-US" altLang="en-US" dirty="0"/>
              <a:t> </a:t>
            </a:r>
            <a:r>
              <a:rPr lang="en-US" altLang="en-US" b="1" dirty="0"/>
              <a:t>char</a:t>
            </a:r>
            <a:r>
              <a:rPr lang="en-US" altLang="en-US" dirty="0"/>
              <a:t>(10),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i="1" dirty="0"/>
              <a:t>father </a:t>
            </a:r>
            <a:r>
              <a:rPr lang="en-US" altLang="en-US" b="1" dirty="0"/>
              <a:t> char</a:t>
            </a:r>
            <a:r>
              <a:rPr lang="en-US" altLang="en-US" dirty="0"/>
              <a:t>(10),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b="1" dirty="0"/>
              <a:t>primary key</a:t>
            </a:r>
            <a:r>
              <a:rPr lang="en-US" altLang="en-US" i="1" dirty="0"/>
              <a:t> ID,</a:t>
            </a:r>
            <a:br>
              <a:rPr lang="en-US" altLang="en-US" i="1" dirty="0"/>
            </a:br>
            <a:r>
              <a:rPr lang="en-US" altLang="en-US" i="1" dirty="0"/>
              <a:t>        </a:t>
            </a:r>
            <a:r>
              <a:rPr lang="en-US" altLang="en-US" b="1" dirty="0"/>
              <a:t>foreign key </a:t>
            </a:r>
            <a:r>
              <a:rPr lang="en-US" altLang="en-US" i="1" dirty="0"/>
              <a:t>father</a:t>
            </a:r>
            <a:r>
              <a:rPr lang="en-US" altLang="en-US" b="1" dirty="0"/>
              <a:t> references </a:t>
            </a:r>
            <a:r>
              <a:rPr lang="en-US" altLang="en-US" i="1" dirty="0"/>
              <a:t>person,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b="1" dirty="0"/>
              <a:t>foreign key </a:t>
            </a:r>
            <a:r>
              <a:rPr lang="en-US" altLang="en-US" i="1" dirty="0"/>
              <a:t>mother</a:t>
            </a:r>
            <a:r>
              <a:rPr lang="en-US" altLang="en-US" dirty="0"/>
              <a:t> </a:t>
            </a:r>
            <a:r>
              <a:rPr lang="en-US" altLang="en-US" b="1" dirty="0"/>
              <a:t>references </a:t>
            </a:r>
            <a:r>
              <a:rPr lang="en-US" altLang="en-US" i="1" dirty="0"/>
              <a:t> person</a:t>
            </a:r>
            <a:r>
              <a:rPr lang="en-US" altLang="en-US" dirty="0"/>
              <a:t>)</a:t>
            </a:r>
          </a:p>
          <a:p>
            <a:r>
              <a:rPr lang="en-US" altLang="en-US" dirty="0"/>
              <a:t>How to insert a tuple without causing constraint violation?</a:t>
            </a:r>
          </a:p>
          <a:p>
            <a:pPr lvl="1"/>
            <a:r>
              <a:rPr lang="en-US" altLang="en-US" dirty="0"/>
              <a:t>Insert father and mother of a person before inserting person</a:t>
            </a:r>
          </a:p>
          <a:p>
            <a:pPr lvl="1"/>
            <a:r>
              <a:rPr lang="en-US" altLang="en-US" dirty="0"/>
              <a:t>OR, set father and mother to null initially, update after inserting all persons (not possible if father and mother attributes declared to be </a:t>
            </a:r>
            <a:r>
              <a:rPr lang="en-US" altLang="en-US" b="1" dirty="0"/>
              <a:t>not null</a:t>
            </a:r>
            <a:r>
              <a:rPr lang="en-US" altLang="en-US" dirty="0"/>
              <a:t>) </a:t>
            </a:r>
          </a:p>
          <a:p>
            <a:pPr lvl="1"/>
            <a:r>
              <a:rPr lang="en-US" altLang="en-US" dirty="0"/>
              <a:t>OR defer constraint</a:t>
            </a:r>
            <a:r>
              <a:rPr lang="en-US" altLang="en-US" b="1" dirty="0"/>
              <a:t> </a:t>
            </a:r>
            <a:r>
              <a:rPr lang="en-US" altLang="en-US" dirty="0"/>
              <a:t>checking</a:t>
            </a:r>
          </a:p>
          <a:p>
            <a:pPr lvl="1"/>
            <a:endParaRPr lang="en-US" alt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7176E4D-D04A-4354-E8E0-6CB890C409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Homework assignments: </a:t>
            </a:r>
          </a:p>
          <a:p>
            <a:pPr lvl="1"/>
            <a:r>
              <a:rPr lang="en-US" dirty="0"/>
              <a:t>In general, a homework has two parts, e.g. HW1a and HW1b.</a:t>
            </a:r>
          </a:p>
          <a:p>
            <a:pPr lvl="2"/>
            <a:r>
              <a:rPr lang="en-US" dirty="0"/>
              <a:t>“a” is written questions, and you have one week to complete.</a:t>
            </a:r>
          </a:p>
          <a:p>
            <a:pPr lvl="2"/>
            <a:r>
              <a:rPr lang="en-US" dirty="0"/>
              <a:t>“b” is practical “tasks,” that also work towards a simple project at the end.</a:t>
            </a:r>
            <a:br>
              <a:rPr lang="en-US" dirty="0"/>
            </a:br>
            <a:r>
              <a:rPr lang="en-US" dirty="0"/>
              <a:t>You typically have two weeks to complete.</a:t>
            </a:r>
          </a:p>
          <a:p>
            <a:pPr lvl="1"/>
            <a:r>
              <a:rPr lang="en-US" b="1" u="sng" dirty="0">
                <a:solidFill>
                  <a:srgbClr val="FF0000"/>
                </a:solidFill>
              </a:rPr>
              <a:t>Tentative</a:t>
            </a:r>
            <a:r>
              <a:rPr lang="en-US" dirty="0"/>
              <a:t> schedule:</a:t>
            </a:r>
          </a:p>
          <a:p>
            <a:pPr lvl="2"/>
            <a:r>
              <a:rPr lang="en-US" dirty="0"/>
              <a:t>HW1: 21-SEP</a:t>
            </a:r>
          </a:p>
          <a:p>
            <a:pPr lvl="2"/>
            <a:r>
              <a:rPr lang="en-US" dirty="0"/>
              <a:t>HW2: 5-OCT</a:t>
            </a:r>
          </a:p>
          <a:p>
            <a:pPr lvl="2"/>
            <a:r>
              <a:rPr lang="en-US" dirty="0"/>
              <a:t>HW3: 19-OCT</a:t>
            </a:r>
          </a:p>
          <a:p>
            <a:pPr lvl="2"/>
            <a:r>
              <a:rPr lang="en-US" dirty="0"/>
              <a:t>HW4: 2-NOV</a:t>
            </a:r>
          </a:p>
          <a:p>
            <a:pPr lvl="2"/>
            <a:r>
              <a:rPr lang="en-US" dirty="0"/>
              <a:t>HW5: 16-NOV</a:t>
            </a:r>
          </a:p>
          <a:p>
            <a:r>
              <a:rPr lang="en-US" dirty="0"/>
              <a:t>The midterm is 18-OCT. We will come up with accommodations for students that have “legitimate,” constraints, e.g. religious commitments.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7CAC387-BE61-BD58-534A-83249D87E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Updates</a:t>
            </a:r>
          </a:p>
        </p:txBody>
      </p:sp>
    </p:spTree>
    <p:extLst>
      <p:ext uri="{BB962C8B-B14F-4D97-AF65-F5344CB8AC3E}">
        <p14:creationId xmlns:p14="http://schemas.microsoft.com/office/powerpoint/2010/main" val="94303940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EA4416-A7DD-79D6-01B5-34D2B59229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8AAB1C9-6023-F2D6-DEB7-7424E37E2A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pic>
        <p:nvPicPr>
          <p:cNvPr id="10243" name="Picture 7">
            <a:extLst>
              <a:ext uri="{FF2B5EF4-FFF2-40B4-BE49-F238E27FC236}">
                <a16:creationId xmlns:a16="http://schemas.microsoft.com/office/drawing/2014/main" id="{BF43D773-269C-7021-9D50-0315EB4DF2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4" name="TextBox 8">
            <a:extLst>
              <a:ext uri="{FF2B5EF4-FFF2-40B4-BE49-F238E27FC236}">
                <a16:creationId xmlns:a16="http://schemas.microsoft.com/office/drawing/2014/main" id="{0A5C4311-A08E-131B-4932-87567636A1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733550"/>
            <a:ext cx="914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Introduction</a:t>
            </a:r>
            <a:endParaRPr kumimoji="0" lang="en-US" altLang="en-US" sz="16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D977FF0-52AD-1E2B-479A-F01AD31B1FF0}"/>
              </a:ext>
            </a:extLst>
          </p:cNvPr>
          <p:cNvSpPr/>
          <p:nvPr/>
        </p:nvSpPr>
        <p:spPr>
          <a:xfrm>
            <a:off x="0" y="438150"/>
            <a:ext cx="9144000" cy="424815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Let’s Do Some Examples</a:t>
            </a:r>
          </a:p>
          <a:p>
            <a:pPr marL="1257300" lvl="2" indent="-342900">
              <a:spcBef>
                <a:spcPct val="20000"/>
              </a:spcBef>
              <a:buFont typeface="Arial" charset="0"/>
              <a:buChar char="•"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-128"/>
                <a:cs typeface="+mn-cs"/>
              </a:rPr>
              <a:t>Generated values for section ID.</a:t>
            </a:r>
          </a:p>
          <a:p>
            <a:pPr marL="1257300" lvl="2" indent="-342900">
              <a:spcBef>
                <a:spcPct val="20000"/>
              </a:spcBef>
              <a:buFont typeface="Arial" charset="0"/>
              <a:buChar char="•"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-128"/>
                <a:cs typeface="+mn-cs"/>
              </a:rPr>
              <a:t>Enumerations for faculty code and section.</a:t>
            </a:r>
          </a:p>
          <a:p>
            <a:pPr marL="1257300" lvl="2" indent="-342900">
              <a:spcBef>
                <a:spcPct val="20000"/>
              </a:spcBef>
              <a:buFont typeface="Arial" charset="0"/>
              <a:buChar char="•"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-128"/>
                <a:cs typeface="+mn-cs"/>
              </a:rPr>
              <a:t>Check constrains.</a:t>
            </a:r>
          </a:p>
          <a:p>
            <a:pPr marL="1257300" lvl="2" indent="-342900">
              <a:spcBef>
                <a:spcPct val="20000"/>
              </a:spcBef>
              <a:buFont typeface="Arial" charset="0"/>
              <a:buChar char="•"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-128"/>
                <a:cs typeface="+mn-cs"/>
              </a:rPr>
              <a:t>… …</a:t>
            </a:r>
          </a:p>
          <a:p>
            <a:pPr marL="0" marR="0" lvl="0" indent="0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F79CF640-323D-51C4-4FD0-09328CE612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695825"/>
            <a:ext cx="6781800" cy="350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057C3CF-FEF9-2D44-911E-86B89DEEE20D}" type="slidenum">
              <a:rPr kumimoji="0" lang="en-US" altLang="en-US" sz="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457200" rtl="0" eaLnBrk="1" fontAlgn="base" latinLnBrk="0" hangingPunct="1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r>
              <a:rPr kumimoji="0" lang="en-US" alt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</a:t>
            </a:r>
            <a:r>
              <a:rPr kumimoji="0" lang="en-US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|</a:t>
            </a:r>
            <a:r>
              <a:rPr kumimoji="0" lang="en-US" alt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COMS W4111_003_2024_3: Lecture 3: ER(2), Relational(2), SQL(2)			© Donald F. Ferguson, 2024</a:t>
            </a:r>
            <a:endParaRPr kumimoji="0" lang="en-US" altLang="en-US" sz="8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9560088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20D944-1FE9-A5F0-17AB-0D329FC3EC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6F971EF-641B-82D9-B8ED-7F16192E3C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pic>
        <p:nvPicPr>
          <p:cNvPr id="10243" name="Picture 7">
            <a:extLst>
              <a:ext uri="{FF2B5EF4-FFF2-40B4-BE49-F238E27FC236}">
                <a16:creationId xmlns:a16="http://schemas.microsoft.com/office/drawing/2014/main" id="{595C8F93-C057-7D9F-0FFD-78261B99CD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4" name="TextBox 8">
            <a:extLst>
              <a:ext uri="{FF2B5EF4-FFF2-40B4-BE49-F238E27FC236}">
                <a16:creationId xmlns:a16="http://schemas.microsoft.com/office/drawing/2014/main" id="{7E6F5C26-2A09-DBDD-E34F-52C8ED1C44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733550"/>
            <a:ext cx="914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Introduction</a:t>
            </a:r>
            <a:endParaRPr kumimoji="0" lang="en-US" altLang="en-US" sz="16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553D3F7-FE35-D9F9-BB9A-7C354E692290}"/>
              </a:ext>
            </a:extLst>
          </p:cNvPr>
          <p:cNvSpPr/>
          <p:nvPr/>
        </p:nvSpPr>
        <p:spPr>
          <a:xfrm>
            <a:off x="0" y="438150"/>
            <a:ext cx="9144000" cy="424815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JOIN Operator</a:t>
            </a:r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55E61B90-9E4E-4EAF-14A0-BF4B514B18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695825"/>
            <a:ext cx="6781800" cy="350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057C3CF-FEF9-2D44-911E-86B89DEEE20D}" type="slidenum">
              <a:rPr kumimoji="0" lang="en-US" altLang="en-US" sz="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457200" rtl="0" eaLnBrk="1" fontAlgn="base" latinLnBrk="0" hangingPunct="1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r>
              <a:rPr kumimoji="0" lang="en-US" alt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</a:t>
            </a:r>
            <a:r>
              <a:rPr kumimoji="0" lang="en-US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|</a:t>
            </a:r>
            <a:r>
              <a:rPr kumimoji="0" lang="en-US" alt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COMS W4111_003_2024_3: Lecture 3: ER(2), Relational(2), SQL(2)			© Donald F. Ferguson, 2024</a:t>
            </a:r>
            <a:endParaRPr kumimoji="0" lang="en-US" altLang="en-US" sz="8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6887190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Joined Relations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96134"/>
            <a:ext cx="5689153" cy="3411140"/>
          </a:xfrm>
        </p:spPr>
        <p:txBody>
          <a:bodyPr/>
          <a:lstStyle/>
          <a:p>
            <a:r>
              <a:rPr lang="en-US" altLang="en-US" b="1" dirty="0">
                <a:solidFill>
                  <a:srgbClr val="002060"/>
                </a:solidFill>
                <a:ea typeface="ＭＳ Ｐゴシック" pitchFamily="34" charset="-128"/>
              </a:rPr>
              <a:t>Join operations</a:t>
            </a:r>
            <a:r>
              <a:rPr lang="en-US" altLang="en-US" dirty="0">
                <a:solidFill>
                  <a:srgbClr val="002060"/>
                </a:solidFill>
                <a:ea typeface="ＭＳ Ｐゴシック" pitchFamily="34" charset="-128"/>
              </a:rPr>
              <a:t> </a:t>
            </a:r>
            <a:r>
              <a:rPr lang="en-US" altLang="en-US" dirty="0">
                <a:ea typeface="ＭＳ Ｐゴシック" pitchFamily="34" charset="-128"/>
              </a:rPr>
              <a:t>take two relations and return as a result another relation.</a:t>
            </a:r>
          </a:p>
          <a:p>
            <a:r>
              <a:rPr lang="en-US" altLang="en-US" dirty="0">
                <a:ea typeface="ＭＳ Ｐゴシック" pitchFamily="34" charset="-128"/>
              </a:rPr>
              <a:t>A join operation is a Cartesian product which requires that tuples in the two relations match (under some condition).  It also specifies the attributes that are present in the result of the join </a:t>
            </a:r>
          </a:p>
          <a:p>
            <a:r>
              <a:rPr lang="en-US" altLang="en-US" dirty="0">
                <a:ea typeface="ＭＳ Ｐゴシック" pitchFamily="34" charset="-128"/>
              </a:rPr>
              <a:t>The join operations are typically used as subquery expressions in the </a:t>
            </a:r>
            <a:r>
              <a:rPr lang="en-US" altLang="en-US" b="1" dirty="0">
                <a:ea typeface="ＭＳ Ｐゴシック" pitchFamily="34" charset="-128"/>
              </a:rPr>
              <a:t>from </a:t>
            </a:r>
            <a:r>
              <a:rPr lang="en-US" altLang="en-US" dirty="0">
                <a:ea typeface="ＭＳ Ｐゴシック" pitchFamily="34" charset="-128"/>
              </a:rPr>
              <a:t>clause</a:t>
            </a:r>
          </a:p>
          <a:p>
            <a:r>
              <a:rPr lang="en-US" altLang="en-US" dirty="0">
                <a:ea typeface="ＭＳ Ｐゴシック" pitchFamily="34" charset="-128"/>
              </a:rPr>
              <a:t>Three types of joins:</a:t>
            </a:r>
          </a:p>
          <a:p>
            <a:pPr lvl="1"/>
            <a:r>
              <a:rPr lang="en-US" altLang="en-US" dirty="0">
                <a:ea typeface="ＭＳ Ｐゴシック" pitchFamily="34" charset="-128"/>
              </a:rPr>
              <a:t>Natural join</a:t>
            </a:r>
          </a:p>
          <a:p>
            <a:pPr lvl="1"/>
            <a:r>
              <a:rPr lang="en-US" altLang="en-US" dirty="0">
                <a:ea typeface="ＭＳ Ｐゴシック" pitchFamily="34" charset="-128"/>
              </a:rPr>
              <a:t>Inner join</a:t>
            </a:r>
          </a:p>
          <a:p>
            <a:pPr lvl="1"/>
            <a:r>
              <a:rPr lang="en-US" altLang="en-US" dirty="0">
                <a:ea typeface="ＭＳ Ｐゴシック" pitchFamily="34" charset="-128"/>
              </a:rPr>
              <a:t>Outer join</a:t>
            </a:r>
          </a:p>
          <a:p>
            <a:pPr lvl="1">
              <a:buFont typeface="Monotype Sorts" charset="2"/>
              <a:buNone/>
            </a:pPr>
            <a:endParaRPr lang="en-US" altLang="en-US" sz="1500" dirty="0">
              <a:ea typeface="ＭＳ Ｐゴシック" pitchFamily="34" charset="-128"/>
            </a:endParaRPr>
          </a:p>
          <a:p>
            <a:endParaRPr lang="en-US" altLang="en-US" dirty="0">
              <a:ea typeface="ＭＳ Ｐゴシック" pitchFamily="34" charset="-128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7E2114-750B-2C49-958F-042F338207CE}"/>
              </a:ext>
            </a:extLst>
          </p:cNvPr>
          <p:cNvSpPr txBox="1"/>
          <p:nvPr/>
        </p:nvSpPr>
        <p:spPr>
          <a:xfrm>
            <a:off x="609600" y="3943350"/>
            <a:ext cx="746024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Notes: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You will also hear terms like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equi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-join, non-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equi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-join, theta join, semi-join, ... ...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I ask for definitions on exams, but you can just look them up.</a:t>
            </a:r>
          </a:p>
        </p:txBody>
      </p:sp>
    </p:spTree>
    <p:extLst>
      <p:ext uri="{BB962C8B-B14F-4D97-AF65-F5344CB8AC3E}">
        <p14:creationId xmlns:p14="http://schemas.microsoft.com/office/powerpoint/2010/main" val="378627502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Natural Join in SQL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4" y="809245"/>
            <a:ext cx="5735761" cy="3737372"/>
          </a:xfrm>
        </p:spPr>
        <p:txBody>
          <a:bodyPr/>
          <a:lstStyle/>
          <a:p>
            <a:r>
              <a:rPr lang="en-US" altLang="en-US" dirty="0">
                <a:ea typeface="ＭＳ Ｐゴシック" pitchFamily="34" charset="-128"/>
              </a:rPr>
              <a:t>Natural join matches tuples with the same values for all common attributes, and retains only one copy of each common column.</a:t>
            </a:r>
          </a:p>
          <a:p>
            <a:r>
              <a:rPr lang="en-US" altLang="en-US" dirty="0">
                <a:ea typeface="ＭＳ Ｐゴシック" pitchFamily="34" charset="-128"/>
              </a:rPr>
              <a:t>List the names of instructors along with the course ID of the courses that they taught</a:t>
            </a:r>
          </a:p>
          <a:p>
            <a:pPr lvl="1"/>
            <a:r>
              <a:rPr lang="en-US" altLang="en-US" b="1" dirty="0">
                <a:ea typeface="ＭＳ Ｐゴシック" pitchFamily="34" charset="-128"/>
              </a:rPr>
              <a:t>select </a:t>
            </a:r>
            <a:r>
              <a:rPr lang="en-US" altLang="en-US" i="1" dirty="0">
                <a:ea typeface="ＭＳ Ｐゴシック" pitchFamily="34" charset="-128"/>
              </a:rPr>
              <a:t>name</a:t>
            </a:r>
            <a:r>
              <a:rPr lang="en-US" altLang="en-US" dirty="0">
                <a:ea typeface="ＭＳ Ｐゴシック" pitchFamily="34" charset="-128"/>
              </a:rPr>
              <a:t>, </a:t>
            </a:r>
            <a:r>
              <a:rPr lang="en-US" altLang="en-US" i="1" dirty="0" err="1">
                <a:ea typeface="ＭＳ Ｐゴシック" pitchFamily="34" charset="-128"/>
              </a:rPr>
              <a:t>course_id</a:t>
            </a:r>
            <a:br>
              <a:rPr lang="en-US" altLang="en-US" i="1" dirty="0">
                <a:ea typeface="ＭＳ Ｐゴシック" pitchFamily="34" charset="-128"/>
              </a:rPr>
            </a:br>
            <a:r>
              <a:rPr lang="en-US" altLang="en-US" b="1" dirty="0">
                <a:ea typeface="ＭＳ Ｐゴシック" pitchFamily="34" charset="-128"/>
              </a:rPr>
              <a:t>from </a:t>
            </a:r>
            <a:r>
              <a:rPr lang="en-US" altLang="en-US" i="1" dirty="0">
                <a:ea typeface="ＭＳ Ｐゴシック" pitchFamily="34" charset="-128"/>
              </a:rPr>
              <a:t> students, takes,</a:t>
            </a:r>
            <a:br>
              <a:rPr lang="en-US" altLang="en-US" i="1" dirty="0">
                <a:ea typeface="ＭＳ Ｐゴシック" pitchFamily="34" charset="-128"/>
              </a:rPr>
            </a:br>
            <a:r>
              <a:rPr lang="en-US" altLang="en-US" b="1" dirty="0">
                <a:ea typeface="ＭＳ Ｐゴシック" pitchFamily="34" charset="-128"/>
              </a:rPr>
              <a:t>where </a:t>
            </a:r>
            <a:r>
              <a:rPr lang="en-US" altLang="en-US" i="1" dirty="0">
                <a:ea typeface="ＭＳ Ｐゴシック" pitchFamily="34" charset="-128"/>
              </a:rPr>
              <a:t>student.ID </a:t>
            </a:r>
            <a:r>
              <a:rPr lang="en-US" altLang="en-US" dirty="0">
                <a:ea typeface="ＭＳ Ｐゴシック" pitchFamily="34" charset="-128"/>
              </a:rPr>
              <a:t>= </a:t>
            </a:r>
            <a:r>
              <a:rPr lang="en-US" altLang="en-US" i="1" dirty="0">
                <a:ea typeface="ＭＳ Ｐゴシック" pitchFamily="34" charset="-128"/>
              </a:rPr>
              <a:t>takes.ID</a:t>
            </a:r>
            <a:r>
              <a:rPr lang="en-US" altLang="en-US" dirty="0">
                <a:ea typeface="ＭＳ Ｐゴシック" pitchFamily="34" charset="-128"/>
              </a:rPr>
              <a:t>;</a:t>
            </a:r>
          </a:p>
          <a:p>
            <a:r>
              <a:rPr lang="en-US" altLang="en-US" dirty="0">
                <a:ea typeface="ＭＳ Ｐゴシック" pitchFamily="34" charset="-128"/>
              </a:rPr>
              <a:t>Same query in SQL with “natural join” construct</a:t>
            </a:r>
          </a:p>
          <a:p>
            <a:pPr lvl="1"/>
            <a:r>
              <a:rPr lang="en-US" altLang="en-US" b="1" dirty="0">
                <a:ea typeface="ＭＳ Ｐゴシック" pitchFamily="34" charset="-128"/>
              </a:rPr>
              <a:t>select </a:t>
            </a:r>
            <a:r>
              <a:rPr lang="en-US" altLang="en-US" i="1" dirty="0">
                <a:ea typeface="ＭＳ Ｐゴシック" pitchFamily="34" charset="-128"/>
              </a:rPr>
              <a:t>name</a:t>
            </a:r>
            <a:r>
              <a:rPr lang="en-US" altLang="en-US" dirty="0">
                <a:ea typeface="ＭＳ Ｐゴシック" pitchFamily="34" charset="-128"/>
              </a:rPr>
              <a:t>,</a:t>
            </a:r>
            <a:r>
              <a:rPr lang="en-US" altLang="en-US" i="1" dirty="0">
                <a:ea typeface="ＭＳ Ｐゴシック" pitchFamily="34" charset="-128"/>
              </a:rPr>
              <a:t> </a:t>
            </a:r>
            <a:r>
              <a:rPr lang="en-US" altLang="en-US" i="1" dirty="0" err="1">
                <a:ea typeface="ＭＳ Ｐゴシック" pitchFamily="34" charset="-128"/>
              </a:rPr>
              <a:t>course_id</a:t>
            </a:r>
            <a:br>
              <a:rPr lang="en-US" altLang="en-US" i="1" dirty="0">
                <a:ea typeface="ＭＳ Ｐゴシック" pitchFamily="34" charset="-128"/>
              </a:rPr>
            </a:br>
            <a:r>
              <a:rPr lang="en-US" altLang="en-US" b="1" dirty="0">
                <a:ea typeface="ＭＳ Ｐゴシック" pitchFamily="34" charset="-128"/>
              </a:rPr>
              <a:t>from </a:t>
            </a:r>
            <a:r>
              <a:rPr lang="en-US" altLang="en-US" i="1" dirty="0">
                <a:ea typeface="ＭＳ Ｐゴシック" pitchFamily="34" charset="-128"/>
              </a:rPr>
              <a:t>student </a:t>
            </a:r>
            <a:r>
              <a:rPr lang="en-US" altLang="en-US" b="1" dirty="0">
                <a:ea typeface="ＭＳ Ｐゴシック" pitchFamily="34" charset="-128"/>
              </a:rPr>
              <a:t>natural join </a:t>
            </a:r>
            <a:r>
              <a:rPr lang="en-US" altLang="en-US" i="1" dirty="0">
                <a:ea typeface="ＭＳ Ｐゴシック" pitchFamily="34" charset="-128"/>
              </a:rPr>
              <a:t>takes</a:t>
            </a:r>
            <a:r>
              <a:rPr lang="en-US" altLang="en-US" dirty="0">
                <a:ea typeface="ＭＳ Ｐゴシック" pitchFamily="34" charset="-128"/>
              </a:rPr>
              <a:t>;</a:t>
            </a:r>
          </a:p>
          <a:p>
            <a:pPr>
              <a:buFont typeface="Monotype Sorts" charset="2"/>
              <a:buNone/>
            </a:pPr>
            <a:endParaRPr lang="en-US" altLang="en-US" dirty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576869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Natural Join in SQL (Cont.)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918973"/>
            <a:ext cx="5729102" cy="2656332"/>
          </a:xfrm>
        </p:spPr>
        <p:txBody>
          <a:bodyPr/>
          <a:lstStyle/>
          <a:p>
            <a:r>
              <a:rPr lang="en-US" altLang="en-US" dirty="0">
                <a:ea typeface="ＭＳ Ｐゴシック" pitchFamily="34" charset="-128"/>
              </a:rPr>
              <a:t>The </a:t>
            </a:r>
            <a:r>
              <a:rPr lang="en-US" altLang="en-US" b="1" dirty="0">
                <a:ea typeface="ＭＳ Ｐゴシック" pitchFamily="34" charset="-128"/>
              </a:rPr>
              <a:t>from</a:t>
            </a:r>
            <a:r>
              <a:rPr lang="en-US" altLang="en-US" dirty="0">
                <a:ea typeface="ＭＳ Ｐゴシック" pitchFamily="34" charset="-128"/>
              </a:rPr>
              <a:t> clause can have multiple relations combined using natural join:</a:t>
            </a:r>
          </a:p>
          <a:p>
            <a:pPr lvl="1">
              <a:buNone/>
            </a:pPr>
            <a:r>
              <a:rPr lang="en-US" altLang="en-US" b="1" dirty="0">
                <a:ea typeface="ＭＳ Ｐゴシック" pitchFamily="34" charset="-128"/>
              </a:rPr>
              <a:t>     select </a:t>
            </a:r>
            <a:r>
              <a:rPr lang="en-US" altLang="en-US" i="1" dirty="0">
                <a:ea typeface="ＭＳ Ｐゴシック" pitchFamily="34" charset="-128"/>
              </a:rPr>
              <a:t> A</a:t>
            </a:r>
            <a:r>
              <a:rPr lang="en-US" altLang="en-US" i="1" baseline="-25000" dirty="0">
                <a:ea typeface="ＭＳ Ｐゴシック" pitchFamily="34" charset="-128"/>
              </a:rPr>
              <a:t>1</a:t>
            </a:r>
            <a:r>
              <a:rPr lang="en-US" altLang="en-US" i="1" dirty="0">
                <a:ea typeface="ＭＳ Ｐゴシック" pitchFamily="34" charset="-128"/>
              </a:rPr>
              <a:t>, A</a:t>
            </a:r>
            <a:r>
              <a:rPr lang="en-US" altLang="en-US" i="1" baseline="-25000" dirty="0">
                <a:ea typeface="ＭＳ Ｐゴシック" pitchFamily="34" charset="-128"/>
              </a:rPr>
              <a:t>2</a:t>
            </a:r>
            <a:r>
              <a:rPr lang="en-US" altLang="en-US" i="1" dirty="0">
                <a:ea typeface="ＭＳ Ｐゴシック" pitchFamily="34" charset="-128"/>
              </a:rPr>
              <a:t>, … A</a:t>
            </a:r>
            <a:r>
              <a:rPr lang="en-US" altLang="en-US" i="1" baseline="-25000" dirty="0">
                <a:ea typeface="ＭＳ Ｐゴシック" pitchFamily="34" charset="-128"/>
              </a:rPr>
              <a:t>n</a:t>
            </a:r>
            <a:br>
              <a:rPr lang="en-US" altLang="en-US" i="1" dirty="0">
                <a:ea typeface="ＭＳ Ｐゴシック" pitchFamily="34" charset="-128"/>
              </a:rPr>
            </a:br>
            <a:r>
              <a:rPr lang="en-US" altLang="en-US" b="1" dirty="0">
                <a:ea typeface="ＭＳ Ｐゴシック" pitchFamily="34" charset="-128"/>
              </a:rPr>
              <a:t>from </a:t>
            </a:r>
            <a:r>
              <a:rPr lang="en-US" altLang="en-US" i="1" dirty="0">
                <a:ea typeface="ＭＳ Ｐゴシック" pitchFamily="34" charset="-128"/>
              </a:rPr>
              <a:t> r</a:t>
            </a:r>
            <a:r>
              <a:rPr lang="en-US" altLang="en-US" i="1" baseline="-25000" dirty="0">
                <a:ea typeface="ＭＳ Ｐゴシック" pitchFamily="34" charset="-128"/>
              </a:rPr>
              <a:t>1</a:t>
            </a:r>
            <a:r>
              <a:rPr lang="en-US" altLang="en-US" i="1" dirty="0">
                <a:ea typeface="ＭＳ Ｐゴシック" pitchFamily="34" charset="-128"/>
              </a:rPr>
              <a:t>  </a:t>
            </a:r>
            <a:r>
              <a:rPr lang="en-US" altLang="en-US" b="1" dirty="0">
                <a:ea typeface="ＭＳ Ｐゴシック" pitchFamily="34" charset="-128"/>
              </a:rPr>
              <a:t>natural join </a:t>
            </a:r>
            <a:r>
              <a:rPr lang="en-US" altLang="en-US" i="1" dirty="0">
                <a:ea typeface="ＭＳ Ｐゴシック" pitchFamily="34" charset="-128"/>
              </a:rPr>
              <a:t>r</a:t>
            </a:r>
            <a:r>
              <a:rPr lang="en-US" altLang="en-US" i="1" baseline="-25000" dirty="0">
                <a:ea typeface="ＭＳ Ｐゴシック" pitchFamily="34" charset="-128"/>
              </a:rPr>
              <a:t>2</a:t>
            </a:r>
            <a:r>
              <a:rPr lang="en-US" altLang="en-US" i="1" dirty="0">
                <a:ea typeface="ＭＳ Ｐゴシック" pitchFamily="34" charset="-128"/>
              </a:rPr>
              <a:t> </a:t>
            </a:r>
            <a:r>
              <a:rPr lang="en-US" altLang="en-US" b="1" dirty="0">
                <a:ea typeface="ＭＳ Ｐゴシック" pitchFamily="34" charset="-128"/>
              </a:rPr>
              <a:t>natural join </a:t>
            </a:r>
            <a:r>
              <a:rPr lang="en-US" altLang="en-US" b="1" i="1" dirty="0">
                <a:ea typeface="ＭＳ Ｐゴシック" pitchFamily="34" charset="-128"/>
              </a:rPr>
              <a:t>.. </a:t>
            </a:r>
            <a:r>
              <a:rPr lang="en-US" altLang="en-US" b="1" dirty="0">
                <a:ea typeface="ＭＳ Ｐゴシック" pitchFamily="34" charset="-128"/>
              </a:rPr>
              <a:t>natural join </a:t>
            </a:r>
            <a:r>
              <a:rPr lang="en-US" altLang="en-US" dirty="0" err="1">
                <a:ea typeface="ＭＳ Ｐゴシック" pitchFamily="34" charset="-128"/>
              </a:rPr>
              <a:t>r</a:t>
            </a:r>
            <a:r>
              <a:rPr lang="en-US" altLang="en-US" baseline="-25000" dirty="0" err="1">
                <a:ea typeface="ＭＳ Ｐゴシック" pitchFamily="34" charset="-128"/>
              </a:rPr>
              <a:t>n</a:t>
            </a:r>
            <a:br>
              <a:rPr lang="en-US" altLang="en-US" i="1" dirty="0">
                <a:ea typeface="ＭＳ Ｐゴシック" pitchFamily="34" charset="-128"/>
              </a:rPr>
            </a:br>
            <a:r>
              <a:rPr lang="en-US" altLang="en-US" b="1" dirty="0">
                <a:ea typeface="ＭＳ Ｐゴシック" pitchFamily="34" charset="-128"/>
              </a:rPr>
              <a:t>where  </a:t>
            </a:r>
            <a:r>
              <a:rPr lang="en-US" altLang="en-US" i="1" dirty="0">
                <a:ea typeface="ＭＳ Ｐゴシック" pitchFamily="34" charset="-128"/>
              </a:rPr>
              <a:t>P </a:t>
            </a:r>
            <a:r>
              <a:rPr lang="en-US" altLang="en-US" dirty="0">
                <a:ea typeface="ＭＳ Ｐゴシック" pitchFamily="34" charset="-128"/>
              </a:rPr>
              <a:t>;</a:t>
            </a:r>
          </a:p>
          <a:p>
            <a:pPr>
              <a:buNone/>
            </a:pPr>
            <a:endParaRPr lang="en-US" altLang="en-US" dirty="0">
              <a:ea typeface="ＭＳ Ｐゴシック" pitchFamily="34" charset="-128"/>
            </a:endParaRPr>
          </a:p>
          <a:p>
            <a:pPr>
              <a:buFont typeface="Monotype Sorts" charset="2"/>
              <a:buNone/>
            </a:pPr>
            <a:endParaRPr lang="en-US" altLang="en-US" dirty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6046029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Student Relation</a:t>
            </a:r>
          </a:p>
        </p:txBody>
      </p:sp>
      <p:pic>
        <p:nvPicPr>
          <p:cNvPr id="1029" name="Picture 5" descr="W:\db-book\db7\slide-dir\Tables-Figures\EPS-PDF-JPG-dir\tables\student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61265" y="1194239"/>
            <a:ext cx="3467826" cy="308610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1196120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Takes Relation</a:t>
            </a:r>
          </a:p>
        </p:txBody>
      </p:sp>
      <p:pic>
        <p:nvPicPr>
          <p:cNvPr id="1026" name="Picture 2" descr="C:\Users\as668\Desktop\Judi-Done\4_02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689727" y="886811"/>
            <a:ext cx="3194759" cy="38439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6960546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b="0" i="1" dirty="0">
                <a:ea typeface="+mj-ea"/>
              </a:rPr>
              <a:t>student</a:t>
            </a:r>
            <a:r>
              <a:rPr lang="en-US" dirty="0">
                <a:ea typeface="+mj-ea"/>
              </a:rPr>
              <a:t> natural join </a:t>
            </a:r>
            <a:r>
              <a:rPr lang="en-US" b="0" i="1" dirty="0">
                <a:ea typeface="+mj-ea"/>
              </a:rPr>
              <a:t>takes</a:t>
            </a:r>
          </a:p>
        </p:txBody>
      </p:sp>
      <p:pic>
        <p:nvPicPr>
          <p:cNvPr id="2" name="Picture 2" descr="C:\Users\as668\Desktop\Judi-Done\4_03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762900" y="882447"/>
            <a:ext cx="4307641" cy="357882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15831110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Dangerous in Natural Join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27401"/>
            <a:ext cx="5751386" cy="3708024"/>
          </a:xfrm>
        </p:spPr>
        <p:txBody>
          <a:bodyPr/>
          <a:lstStyle/>
          <a:p>
            <a:r>
              <a:rPr lang="en-US" dirty="0"/>
              <a:t>Beware of unrelated attributes with same name which get equated incorrectly</a:t>
            </a:r>
          </a:p>
          <a:p>
            <a:r>
              <a:rPr lang="en-US" altLang="en-US" dirty="0">
                <a:ea typeface="ＭＳ Ｐゴシック" pitchFamily="34" charset="-128"/>
              </a:rPr>
              <a:t> </a:t>
            </a:r>
            <a:r>
              <a:rPr lang="en-US" dirty="0"/>
              <a:t>Example -- List the names of students instructors along with the titles of courses that they have taken</a:t>
            </a:r>
          </a:p>
          <a:p>
            <a:pPr lvl="1"/>
            <a:r>
              <a:rPr lang="en-US" dirty="0"/>
              <a:t>Correct version</a:t>
            </a:r>
          </a:p>
          <a:p>
            <a:pPr lvl="1">
              <a:buNone/>
            </a:pPr>
            <a:r>
              <a:rPr lang="en-US" b="1" dirty="0"/>
              <a:t>           select </a:t>
            </a:r>
            <a:r>
              <a:rPr lang="en-US" i="1" dirty="0"/>
              <a:t>name</a:t>
            </a:r>
            <a:r>
              <a:rPr lang="en-US" dirty="0"/>
              <a:t>, </a:t>
            </a:r>
            <a:r>
              <a:rPr lang="en-US" i="1" dirty="0"/>
              <a:t>title</a:t>
            </a:r>
            <a:br>
              <a:rPr lang="en-US" i="1" dirty="0"/>
            </a:br>
            <a:r>
              <a:rPr lang="en-US" i="1" dirty="0"/>
              <a:t>       </a:t>
            </a:r>
            <a:r>
              <a:rPr lang="en-US" b="1" dirty="0"/>
              <a:t>from </a:t>
            </a:r>
            <a:r>
              <a:rPr lang="en-US" i="1" dirty="0"/>
              <a:t>student </a:t>
            </a:r>
            <a:r>
              <a:rPr lang="en-US" b="1" dirty="0"/>
              <a:t>natural join </a:t>
            </a:r>
            <a:r>
              <a:rPr lang="en-US" i="1" dirty="0"/>
              <a:t>takes</a:t>
            </a:r>
            <a:r>
              <a:rPr lang="en-US" dirty="0"/>
              <a:t>, </a:t>
            </a:r>
            <a:r>
              <a:rPr lang="en-US" i="1" dirty="0"/>
              <a:t>course</a:t>
            </a:r>
            <a:br>
              <a:rPr lang="en-US" i="1" dirty="0"/>
            </a:br>
            <a:r>
              <a:rPr lang="en-US" i="1" dirty="0"/>
              <a:t>       </a:t>
            </a:r>
            <a:r>
              <a:rPr lang="en-US" b="1" dirty="0"/>
              <a:t>where </a:t>
            </a:r>
            <a:r>
              <a:rPr lang="en-US" i="1" dirty="0" err="1"/>
              <a:t>takes</a:t>
            </a:r>
            <a:r>
              <a:rPr lang="en-US" dirty="0" err="1"/>
              <a:t>.</a:t>
            </a:r>
            <a:r>
              <a:rPr lang="en-US" i="1" dirty="0" err="1"/>
              <a:t>course_id</a:t>
            </a:r>
            <a:r>
              <a:rPr lang="en-US" i="1" dirty="0"/>
              <a:t> </a:t>
            </a:r>
            <a:r>
              <a:rPr lang="en-US" dirty="0"/>
              <a:t>= </a:t>
            </a:r>
            <a:r>
              <a:rPr lang="en-US" i="1" dirty="0" err="1"/>
              <a:t>course</a:t>
            </a:r>
            <a:r>
              <a:rPr lang="en-US" dirty="0" err="1"/>
              <a:t>.</a:t>
            </a:r>
            <a:r>
              <a:rPr lang="en-US" i="1" dirty="0" err="1"/>
              <a:t>course_id</a:t>
            </a:r>
            <a:r>
              <a:rPr lang="en-US" dirty="0"/>
              <a:t>;</a:t>
            </a:r>
          </a:p>
          <a:p>
            <a:pPr lvl="1"/>
            <a:r>
              <a:rPr lang="en-US" dirty="0"/>
              <a:t>Incorrect version</a:t>
            </a:r>
          </a:p>
          <a:p>
            <a:pPr lvl="2">
              <a:buFont typeface="Webdings" pitchFamily="18" charset="2"/>
              <a:buNone/>
              <a:defRPr/>
            </a:pPr>
            <a:r>
              <a:rPr lang="en-US" b="1" dirty="0"/>
              <a:t>       select </a:t>
            </a:r>
            <a:r>
              <a:rPr lang="en-US" i="1" dirty="0"/>
              <a:t>name</a:t>
            </a:r>
            <a:r>
              <a:rPr lang="en-US" dirty="0"/>
              <a:t>, </a:t>
            </a:r>
            <a:r>
              <a:rPr lang="en-US" i="1" dirty="0"/>
              <a:t>title</a:t>
            </a:r>
            <a:br>
              <a:rPr lang="en-US" i="1" dirty="0"/>
            </a:br>
            <a:r>
              <a:rPr lang="en-US" i="1" dirty="0"/>
              <a:t>   </a:t>
            </a:r>
            <a:r>
              <a:rPr lang="en-US" b="1" dirty="0"/>
              <a:t>from </a:t>
            </a:r>
            <a:r>
              <a:rPr lang="en-US" i="1" dirty="0"/>
              <a:t>student </a:t>
            </a:r>
            <a:r>
              <a:rPr lang="en-US" b="1" dirty="0"/>
              <a:t>natural join </a:t>
            </a:r>
            <a:r>
              <a:rPr lang="en-US" i="1" dirty="0"/>
              <a:t>takes </a:t>
            </a:r>
            <a:r>
              <a:rPr lang="en-US" b="1" dirty="0"/>
              <a:t>natural join </a:t>
            </a:r>
            <a:r>
              <a:rPr lang="en-US" i="1" dirty="0"/>
              <a:t>course</a:t>
            </a:r>
            <a:r>
              <a:rPr lang="en-US" dirty="0"/>
              <a:t>;</a:t>
            </a:r>
          </a:p>
          <a:p>
            <a:pPr lvl="2">
              <a:defRPr/>
            </a:pPr>
            <a:r>
              <a:rPr lang="en-US" dirty="0"/>
              <a:t>This query omits all (student name, course title) pairs where the student takes a course in a department other than the student's own department. </a:t>
            </a:r>
          </a:p>
          <a:p>
            <a:pPr lvl="2">
              <a:defRPr/>
            </a:pPr>
            <a:r>
              <a:rPr lang="en-US" dirty="0"/>
              <a:t>The  correct  version (above), correctly outputs such pairs.</a:t>
            </a:r>
          </a:p>
          <a:p>
            <a:pPr lvl="1"/>
            <a:endParaRPr lang="en-US" sz="1200" dirty="0"/>
          </a:p>
          <a:p>
            <a:pPr lvl="1"/>
            <a:endParaRPr lang="en-US" altLang="en-US" dirty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1624320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Natural Join with Using Clause</a:t>
            </a:r>
            <a:endParaRPr lang="en-US" altLang="en-US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7170" name="Rectangle 3"/>
          <p:cNvSpPr>
            <a:spLocks noGrp="1" noChangeArrowheads="1"/>
          </p:cNvSpPr>
          <p:nvPr>
            <p:ph idx="1"/>
          </p:nvPr>
        </p:nvSpPr>
        <p:spPr>
          <a:xfrm>
            <a:off x="1719263" y="838632"/>
            <a:ext cx="5809001" cy="2261185"/>
          </a:xfrm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indent="-274320"/>
            <a:r>
              <a:rPr lang="en-US" dirty="0"/>
              <a:t>To avoid the danger of equating attributes erroneously, we can use the “</a:t>
            </a:r>
            <a:r>
              <a:rPr lang="en-US" b="1" dirty="0"/>
              <a:t>using</a:t>
            </a:r>
            <a:r>
              <a:rPr lang="en-US" dirty="0"/>
              <a:t>” construct that allows us to specify exactly which columns should be equated.</a:t>
            </a:r>
          </a:p>
          <a:p>
            <a:pPr indent="-274320"/>
            <a:r>
              <a:rPr lang="en-US" dirty="0"/>
              <a:t>Query example</a:t>
            </a:r>
            <a:endParaRPr lang="en-US" i="1" dirty="0"/>
          </a:p>
          <a:p>
            <a:pPr>
              <a:buNone/>
              <a:defRPr/>
            </a:pPr>
            <a:r>
              <a:rPr lang="en-US" i="1" dirty="0"/>
              <a:t>        </a:t>
            </a:r>
            <a:r>
              <a:rPr lang="en-US" b="1" dirty="0"/>
              <a:t>select </a:t>
            </a:r>
            <a:r>
              <a:rPr lang="en-US" i="1" dirty="0"/>
              <a:t>name</a:t>
            </a:r>
            <a:r>
              <a:rPr lang="en-US" dirty="0"/>
              <a:t>, </a:t>
            </a:r>
            <a:r>
              <a:rPr lang="en-US" i="1" dirty="0"/>
              <a:t>title</a:t>
            </a:r>
            <a:br>
              <a:rPr lang="en-US" i="1" dirty="0"/>
            </a:br>
            <a:r>
              <a:rPr lang="en-US" i="1" dirty="0"/>
              <a:t>   </a:t>
            </a:r>
            <a:r>
              <a:rPr lang="en-US" b="1" dirty="0"/>
              <a:t>from  </a:t>
            </a:r>
            <a:r>
              <a:rPr lang="en-US" dirty="0"/>
              <a:t>(</a:t>
            </a:r>
            <a:r>
              <a:rPr lang="en-US" i="1" dirty="0"/>
              <a:t>student </a:t>
            </a:r>
            <a:r>
              <a:rPr lang="en-US" b="1" dirty="0"/>
              <a:t>natural join </a:t>
            </a:r>
            <a:r>
              <a:rPr lang="en-US" i="1" dirty="0"/>
              <a:t>takes</a:t>
            </a:r>
            <a:r>
              <a:rPr lang="en-US" dirty="0"/>
              <a:t>) </a:t>
            </a:r>
            <a:r>
              <a:rPr lang="en-US" b="1" dirty="0"/>
              <a:t> join </a:t>
            </a:r>
            <a:r>
              <a:rPr lang="en-US" i="1" dirty="0"/>
              <a:t>course</a:t>
            </a:r>
            <a:r>
              <a:rPr lang="en-US" dirty="0"/>
              <a:t> </a:t>
            </a:r>
            <a:r>
              <a:rPr lang="en-US" b="1" dirty="0"/>
              <a:t>using </a:t>
            </a:r>
            <a:r>
              <a:rPr lang="en-US" dirty="0"/>
              <a:t>(</a:t>
            </a:r>
            <a:r>
              <a:rPr lang="en-US" i="1" dirty="0" err="1"/>
              <a:t>course_id</a:t>
            </a:r>
            <a:r>
              <a:rPr lang="en-US" dirty="0"/>
              <a:t>)</a:t>
            </a:r>
          </a:p>
          <a:p>
            <a:pPr indent="-274320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993291533"/>
      </p:ext>
    </p:extLst>
  </p:cSld>
  <p:clrMapOvr>
    <a:masterClrMapping/>
  </p:clrMapOvr>
  <p:transition spd="slow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D028E6-6F77-416E-4010-F34E0C2081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Picture 11" descr="16x9_BG-08.jpg">
            <a:extLst>
              <a:ext uri="{FF2B5EF4-FFF2-40B4-BE49-F238E27FC236}">
                <a16:creationId xmlns:a16="http://schemas.microsoft.com/office/drawing/2014/main" id="{36BB7516-5018-6F1B-72CD-424934B1A1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4155024-AE77-2D4C-65B4-07250D25E7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pic>
        <p:nvPicPr>
          <p:cNvPr id="10243" name="Picture 7">
            <a:extLst>
              <a:ext uri="{FF2B5EF4-FFF2-40B4-BE49-F238E27FC236}">
                <a16:creationId xmlns:a16="http://schemas.microsoft.com/office/drawing/2014/main" id="{22E6D89A-5368-FEAD-6D6C-B744E2AE48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4" name="TextBox 8">
            <a:extLst>
              <a:ext uri="{FF2B5EF4-FFF2-40B4-BE49-F238E27FC236}">
                <a16:creationId xmlns:a16="http://schemas.microsoft.com/office/drawing/2014/main" id="{FEEC8A75-3C73-B0CC-9E7B-4E2233D936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694587"/>
            <a:ext cx="91440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3600" dirty="0">
                <a:solidFill>
                  <a:schemeClr val="bg1"/>
                </a:solidFill>
              </a:rPr>
              <a:t>ER Modeling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121DC0CE-0943-584B-D296-2D70CA32F4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695825"/>
            <a:ext cx="6781800" cy="350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lnSpc>
                <a:spcPts val="2400"/>
              </a:lnSpc>
            </a:pPr>
            <a:fld id="{A057C3CF-FEF9-2D44-911E-86B89DEEE20D}" type="slidenum">
              <a:rPr lang="en-US" altLang="en-US" sz="800" b="1">
                <a:solidFill>
                  <a:schemeClr val="bg1"/>
                </a:solidFill>
              </a:rPr>
              <a:pPr>
                <a:lnSpc>
                  <a:spcPts val="2400"/>
                </a:lnSpc>
              </a:pPr>
              <a:t>7</a:t>
            </a:fld>
            <a:r>
              <a:rPr lang="en-US" altLang="en-US" sz="800" b="1" dirty="0">
                <a:solidFill>
                  <a:schemeClr val="bg1"/>
                </a:solidFill>
              </a:rPr>
              <a:t> </a:t>
            </a:r>
            <a:r>
              <a:rPr lang="en-US" altLang="en-US" sz="800" dirty="0">
                <a:solidFill>
                  <a:schemeClr val="bg1"/>
                </a:solidFill>
              </a:rPr>
              <a:t>|</a:t>
            </a:r>
            <a:r>
              <a:rPr lang="en-US" altLang="en-US" sz="800" b="1" dirty="0">
                <a:solidFill>
                  <a:schemeClr val="bg1"/>
                </a:solidFill>
              </a:rPr>
              <a:t> COMS W4111_003_2024_3: Lecture 3: ER(2), Relational(2), SQL(2)			© Donald F. Ferguson, 2024</a:t>
            </a:r>
            <a:endParaRPr lang="en-US" altLang="en-US" sz="8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17206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 Condition</a:t>
            </a:r>
            <a:endParaRPr lang="en-US" altLang="en-US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7170" name="Rectangle 3"/>
          <p:cNvSpPr>
            <a:spLocks noGrp="1" noChangeArrowheads="1"/>
          </p:cNvSpPr>
          <p:nvPr>
            <p:ph idx="1"/>
          </p:nvPr>
        </p:nvSpPr>
        <p:spPr>
          <a:xfrm>
            <a:off x="1719265" y="820344"/>
            <a:ext cx="5715785" cy="3677840"/>
          </a:xfrm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indent="-274320"/>
            <a:r>
              <a:rPr lang="en-US" dirty="0"/>
              <a:t>The  </a:t>
            </a:r>
            <a:r>
              <a:rPr lang="en-US" b="1" dirty="0"/>
              <a:t>on </a:t>
            </a:r>
            <a:r>
              <a:rPr lang="en-US" dirty="0"/>
              <a:t> condition allows a general predicate over the relations being  joined</a:t>
            </a:r>
          </a:p>
          <a:p>
            <a:pPr indent="-274320"/>
            <a:r>
              <a:rPr lang="en-US" dirty="0"/>
              <a:t>This predicate is written like a </a:t>
            </a:r>
            <a:r>
              <a:rPr lang="en-US" b="1" dirty="0"/>
              <a:t>where</a:t>
            </a:r>
            <a:r>
              <a:rPr lang="en-US" dirty="0"/>
              <a:t> clause predicate except for the use of the keyword </a:t>
            </a:r>
            <a:r>
              <a:rPr lang="en-US" b="1" dirty="0"/>
              <a:t>on</a:t>
            </a:r>
          </a:p>
          <a:p>
            <a:pPr indent="-274320"/>
            <a:r>
              <a:rPr lang="en-US" dirty="0"/>
              <a:t>Query example</a:t>
            </a:r>
            <a:endParaRPr lang="en-US" i="1" dirty="0"/>
          </a:p>
          <a:p>
            <a:pPr>
              <a:buNone/>
              <a:defRPr/>
            </a:pPr>
            <a:r>
              <a:rPr lang="en-US" b="1" dirty="0"/>
              <a:t>          select *</a:t>
            </a:r>
            <a:br>
              <a:rPr lang="en-US" i="1" dirty="0"/>
            </a:br>
            <a:r>
              <a:rPr lang="en-US" i="1" dirty="0"/>
              <a:t>     </a:t>
            </a:r>
            <a:r>
              <a:rPr lang="en-US" b="1" dirty="0"/>
              <a:t>from  </a:t>
            </a:r>
            <a:r>
              <a:rPr lang="en-US" i="1" dirty="0"/>
              <a:t>student </a:t>
            </a:r>
            <a:r>
              <a:rPr lang="en-US" b="1" dirty="0"/>
              <a:t>join </a:t>
            </a:r>
            <a:r>
              <a:rPr lang="en-US" i="1" dirty="0"/>
              <a:t>takes</a:t>
            </a:r>
            <a:r>
              <a:rPr lang="en-US" dirty="0"/>
              <a:t> </a:t>
            </a:r>
            <a:r>
              <a:rPr lang="en-US" b="1" dirty="0"/>
              <a:t>on </a:t>
            </a:r>
            <a:r>
              <a:rPr lang="en-US" i="1" dirty="0" err="1"/>
              <a:t>student_ID</a:t>
            </a:r>
            <a:r>
              <a:rPr lang="en-US" b="1" dirty="0"/>
              <a:t>  </a:t>
            </a:r>
            <a:r>
              <a:rPr lang="en-US" dirty="0"/>
              <a:t>=</a:t>
            </a:r>
            <a:r>
              <a:rPr lang="en-US" b="1" dirty="0"/>
              <a:t> </a:t>
            </a:r>
            <a:r>
              <a:rPr lang="en-US" i="1" dirty="0" err="1"/>
              <a:t>takes_ID</a:t>
            </a:r>
            <a:endParaRPr lang="en-US" i="1" dirty="0"/>
          </a:p>
          <a:p>
            <a:pPr lvl="1">
              <a:defRPr/>
            </a:pPr>
            <a:r>
              <a:rPr lang="en-US" dirty="0"/>
              <a:t>The </a:t>
            </a:r>
            <a:r>
              <a:rPr lang="en-US" b="1" dirty="0"/>
              <a:t>on</a:t>
            </a:r>
            <a:r>
              <a:rPr lang="en-US" dirty="0"/>
              <a:t> condition above specifies that a tuple from </a:t>
            </a:r>
            <a:r>
              <a:rPr lang="en-US" i="1" dirty="0"/>
              <a:t>student</a:t>
            </a:r>
            <a:r>
              <a:rPr lang="en-US" dirty="0"/>
              <a:t> matches a tuple from </a:t>
            </a:r>
            <a:r>
              <a:rPr lang="en-US" i="1" dirty="0"/>
              <a:t>takes</a:t>
            </a:r>
            <a:r>
              <a:rPr lang="en-US" dirty="0"/>
              <a:t> if their </a:t>
            </a:r>
            <a:r>
              <a:rPr lang="en-US" i="1" dirty="0"/>
              <a:t>ID</a:t>
            </a:r>
            <a:r>
              <a:rPr lang="en-US" dirty="0"/>
              <a:t> values are equal.</a:t>
            </a:r>
          </a:p>
          <a:p>
            <a:pPr>
              <a:defRPr/>
            </a:pPr>
            <a:r>
              <a:rPr lang="en-US" dirty="0"/>
              <a:t>Equivalent to:</a:t>
            </a:r>
          </a:p>
          <a:p>
            <a:pPr>
              <a:buNone/>
              <a:defRPr/>
            </a:pPr>
            <a:r>
              <a:rPr lang="en-US" b="1" dirty="0"/>
              <a:t>             select *</a:t>
            </a:r>
            <a:br>
              <a:rPr lang="en-US" i="1" dirty="0"/>
            </a:br>
            <a:r>
              <a:rPr lang="en-US" i="1" dirty="0"/>
              <a:t>        </a:t>
            </a:r>
            <a:r>
              <a:rPr lang="en-US" b="1" dirty="0"/>
              <a:t>from  </a:t>
            </a:r>
            <a:r>
              <a:rPr lang="en-US" i="1" dirty="0"/>
              <a:t>student , takes</a:t>
            </a:r>
            <a:r>
              <a:rPr lang="en-US" dirty="0"/>
              <a:t> </a:t>
            </a:r>
            <a:br>
              <a:rPr lang="en-US" i="1" dirty="0"/>
            </a:br>
            <a:r>
              <a:rPr lang="en-US" i="1" dirty="0"/>
              <a:t>        </a:t>
            </a:r>
            <a:r>
              <a:rPr lang="en-US" b="1" dirty="0"/>
              <a:t>where  </a:t>
            </a:r>
            <a:r>
              <a:rPr lang="en-US" i="1" dirty="0" err="1"/>
              <a:t>student_ID</a:t>
            </a:r>
            <a:r>
              <a:rPr lang="en-US" b="1" dirty="0"/>
              <a:t>  </a:t>
            </a:r>
            <a:r>
              <a:rPr lang="en-US" dirty="0"/>
              <a:t>=</a:t>
            </a:r>
            <a:r>
              <a:rPr lang="en-US" b="1" dirty="0"/>
              <a:t> </a:t>
            </a:r>
            <a:r>
              <a:rPr lang="en-US" i="1" dirty="0" err="1"/>
              <a:t>takes_ID</a:t>
            </a:r>
            <a:endParaRPr lang="en-US" dirty="0"/>
          </a:p>
          <a:p>
            <a:pPr>
              <a:defRPr/>
            </a:pPr>
            <a:endParaRPr lang="en-US" i="1" dirty="0"/>
          </a:p>
          <a:p>
            <a:pPr indent="-274320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857793740"/>
      </p:ext>
    </p:extLst>
  </p:cSld>
  <p:clrMapOvr>
    <a:masterClrMapping/>
  </p:clrMapOvr>
  <p:transition spd="slow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 Condition (Cont.)</a:t>
            </a:r>
            <a:endParaRPr lang="en-US" altLang="en-US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7170" name="Rectangle 3"/>
          <p:cNvSpPr>
            <a:spLocks noGrp="1" noChangeArrowheads="1"/>
          </p:cNvSpPr>
          <p:nvPr>
            <p:ph idx="1"/>
          </p:nvPr>
        </p:nvSpPr>
        <p:spPr>
          <a:xfrm>
            <a:off x="1719263" y="820343"/>
            <a:ext cx="5775710" cy="3513914"/>
          </a:xfrm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indent="-274320"/>
            <a:r>
              <a:rPr lang="en-US" dirty="0"/>
              <a:t>The  </a:t>
            </a:r>
            <a:r>
              <a:rPr lang="en-US" b="1" dirty="0"/>
              <a:t>on </a:t>
            </a:r>
            <a:r>
              <a:rPr lang="en-US" dirty="0"/>
              <a:t> condition allows a general predicate over the relations being joined.  </a:t>
            </a:r>
          </a:p>
          <a:p>
            <a:pPr indent="-274320"/>
            <a:r>
              <a:rPr lang="en-US" dirty="0"/>
              <a:t>This predicate is written like a </a:t>
            </a:r>
            <a:r>
              <a:rPr lang="en-US" b="1" dirty="0"/>
              <a:t>where</a:t>
            </a:r>
            <a:r>
              <a:rPr lang="en-US" dirty="0"/>
              <a:t> clause predicate except for the use of the keyword </a:t>
            </a:r>
            <a:r>
              <a:rPr lang="en-US" b="1" dirty="0"/>
              <a:t>on</a:t>
            </a:r>
            <a:r>
              <a:rPr lang="en-US" dirty="0"/>
              <a:t>.</a:t>
            </a:r>
          </a:p>
          <a:p>
            <a:pPr indent="-274320"/>
            <a:r>
              <a:rPr lang="en-US" dirty="0"/>
              <a:t>Query example</a:t>
            </a:r>
            <a:endParaRPr lang="en-US" i="1" dirty="0"/>
          </a:p>
          <a:p>
            <a:pPr>
              <a:buNone/>
              <a:defRPr/>
            </a:pPr>
            <a:r>
              <a:rPr lang="en-US" i="1" dirty="0"/>
              <a:t>        </a:t>
            </a:r>
            <a:r>
              <a:rPr lang="en-US" b="1" dirty="0"/>
              <a:t>select *</a:t>
            </a:r>
            <a:br>
              <a:rPr lang="en-US" i="1" dirty="0"/>
            </a:br>
            <a:r>
              <a:rPr lang="en-US" i="1" dirty="0"/>
              <a:t>   </a:t>
            </a:r>
            <a:r>
              <a:rPr lang="en-US" b="1" dirty="0"/>
              <a:t>from  </a:t>
            </a:r>
            <a:r>
              <a:rPr lang="en-US" i="1" dirty="0"/>
              <a:t>student </a:t>
            </a:r>
            <a:r>
              <a:rPr lang="en-US" b="1" dirty="0"/>
              <a:t>join </a:t>
            </a:r>
            <a:r>
              <a:rPr lang="en-US" i="1" dirty="0"/>
              <a:t>takes</a:t>
            </a:r>
            <a:r>
              <a:rPr lang="en-US" dirty="0"/>
              <a:t> </a:t>
            </a:r>
            <a:r>
              <a:rPr lang="en-US" b="1" dirty="0"/>
              <a:t>on </a:t>
            </a:r>
            <a:r>
              <a:rPr lang="en-US" i="1" dirty="0" err="1"/>
              <a:t>student_ID</a:t>
            </a:r>
            <a:r>
              <a:rPr lang="en-US" b="1" dirty="0"/>
              <a:t>  </a:t>
            </a:r>
            <a:r>
              <a:rPr lang="en-US" dirty="0"/>
              <a:t>=</a:t>
            </a:r>
            <a:r>
              <a:rPr lang="en-US" b="1" dirty="0"/>
              <a:t> </a:t>
            </a:r>
            <a:r>
              <a:rPr lang="en-US" i="1" dirty="0" err="1"/>
              <a:t>takes_ID</a:t>
            </a:r>
            <a:endParaRPr lang="en-US" i="1" dirty="0"/>
          </a:p>
          <a:p>
            <a:pPr lvl="1">
              <a:defRPr/>
            </a:pPr>
            <a:r>
              <a:rPr lang="en-US" dirty="0"/>
              <a:t>The </a:t>
            </a:r>
            <a:r>
              <a:rPr lang="en-US" b="1" dirty="0"/>
              <a:t>on</a:t>
            </a:r>
            <a:r>
              <a:rPr lang="en-US" dirty="0"/>
              <a:t> condition above specifies that a tuple from </a:t>
            </a:r>
            <a:r>
              <a:rPr lang="en-US" i="1" dirty="0"/>
              <a:t>student</a:t>
            </a:r>
            <a:r>
              <a:rPr lang="en-US" dirty="0"/>
              <a:t> matches a tuple from </a:t>
            </a:r>
            <a:r>
              <a:rPr lang="en-US" i="1" dirty="0"/>
              <a:t>takes</a:t>
            </a:r>
            <a:r>
              <a:rPr lang="en-US" dirty="0"/>
              <a:t> if their </a:t>
            </a:r>
            <a:r>
              <a:rPr lang="en-US" i="1" dirty="0"/>
              <a:t>ID</a:t>
            </a:r>
            <a:r>
              <a:rPr lang="en-US" dirty="0"/>
              <a:t> values are equal.</a:t>
            </a:r>
          </a:p>
          <a:p>
            <a:pPr>
              <a:defRPr/>
            </a:pPr>
            <a:r>
              <a:rPr lang="en-US" dirty="0"/>
              <a:t>Equivalent to:</a:t>
            </a:r>
          </a:p>
          <a:p>
            <a:pPr>
              <a:buNone/>
              <a:defRPr/>
            </a:pPr>
            <a:r>
              <a:rPr lang="en-US" b="1" dirty="0"/>
              <a:t>        select *</a:t>
            </a:r>
            <a:br>
              <a:rPr lang="en-US" i="1" dirty="0"/>
            </a:br>
            <a:r>
              <a:rPr lang="en-US" i="1" dirty="0"/>
              <a:t>   </a:t>
            </a:r>
            <a:r>
              <a:rPr lang="en-US" b="1" dirty="0"/>
              <a:t>from  </a:t>
            </a:r>
            <a:r>
              <a:rPr lang="en-US" i="1" dirty="0"/>
              <a:t>student , takes</a:t>
            </a:r>
            <a:r>
              <a:rPr lang="en-US" dirty="0"/>
              <a:t> </a:t>
            </a:r>
            <a:br>
              <a:rPr lang="en-US" i="1" dirty="0"/>
            </a:br>
            <a:r>
              <a:rPr lang="en-US" i="1" dirty="0"/>
              <a:t>   </a:t>
            </a:r>
            <a:r>
              <a:rPr lang="en-US" b="1" dirty="0"/>
              <a:t>where  </a:t>
            </a:r>
            <a:r>
              <a:rPr lang="en-US" i="1" dirty="0" err="1"/>
              <a:t>student_ID</a:t>
            </a:r>
            <a:r>
              <a:rPr lang="en-US" b="1" dirty="0"/>
              <a:t>  </a:t>
            </a:r>
            <a:r>
              <a:rPr lang="en-US" dirty="0"/>
              <a:t>=</a:t>
            </a:r>
            <a:r>
              <a:rPr lang="en-US" b="1" dirty="0"/>
              <a:t> </a:t>
            </a:r>
            <a:r>
              <a:rPr lang="en-US" i="1" dirty="0" err="1"/>
              <a:t>takes_ID</a:t>
            </a:r>
            <a:endParaRPr lang="en-US" dirty="0"/>
          </a:p>
          <a:p>
            <a:pPr indent="-274320"/>
            <a:endParaRPr lang="en-US" i="1" dirty="0"/>
          </a:p>
          <a:p>
            <a:pPr indent="-274320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265873064"/>
      </p:ext>
    </p:extLst>
  </p:cSld>
  <p:clrMapOvr>
    <a:masterClrMapping/>
  </p:clrMapOvr>
  <p:transition spd="slow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057506D-E334-18C2-0A02-9818D70A9C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68B94F4-A4CE-954D-85DA-8A10E31F2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Way to Think About Joins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388C6A-17B9-D349-9775-AFAFE02B4F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517685"/>
            <a:ext cx="5908790" cy="4108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34404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588604-2053-92ED-D920-E53F2FC813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DC20A08-6444-4771-2A92-6B6D6BD145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pic>
        <p:nvPicPr>
          <p:cNvPr id="10243" name="Picture 7">
            <a:extLst>
              <a:ext uri="{FF2B5EF4-FFF2-40B4-BE49-F238E27FC236}">
                <a16:creationId xmlns:a16="http://schemas.microsoft.com/office/drawing/2014/main" id="{FD013B26-8562-7F47-DDCA-E95E610573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4" name="TextBox 8">
            <a:extLst>
              <a:ext uri="{FF2B5EF4-FFF2-40B4-BE49-F238E27FC236}">
                <a16:creationId xmlns:a16="http://schemas.microsoft.com/office/drawing/2014/main" id="{F6A1A724-43A7-85E7-169B-F271674A99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733550"/>
            <a:ext cx="914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Introduction</a:t>
            </a:r>
            <a:endParaRPr kumimoji="0" lang="en-US" altLang="en-US" sz="16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0BDF178-18BC-EF4D-A3E1-3B2379A1395D}"/>
              </a:ext>
            </a:extLst>
          </p:cNvPr>
          <p:cNvSpPr/>
          <p:nvPr/>
        </p:nvSpPr>
        <p:spPr>
          <a:xfrm>
            <a:off x="0" y="438150"/>
            <a:ext cx="9144000" cy="424815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Database Modification</a:t>
            </a:r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FA5DF162-D6C6-EB06-CCA8-7C34AA1090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695825"/>
            <a:ext cx="6781800" cy="350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057C3CF-FEF9-2D44-911E-86B89DEEE20D}" type="slidenum">
              <a:rPr kumimoji="0" lang="en-US" altLang="en-US" sz="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457200" rtl="0" eaLnBrk="1" fontAlgn="base" latinLnBrk="0" hangingPunct="1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73</a:t>
            </a:fld>
            <a:r>
              <a:rPr kumimoji="0" lang="en-US" alt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</a:t>
            </a:r>
            <a:r>
              <a:rPr kumimoji="0" lang="en-US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|</a:t>
            </a:r>
            <a:r>
              <a:rPr kumimoji="0" lang="en-US" alt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COMS W4111_003_2024_3: Lecture 3: ER(2), Relational(2), SQL(2)			© Donald F. Ferguson, 2024</a:t>
            </a:r>
            <a:endParaRPr kumimoji="0" lang="en-US" altLang="en-US" sz="8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1183001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946" name="Rectangle 2"/>
          <p:cNvSpPr>
            <a:spLocks noGrp="1" noChangeArrowheads="1"/>
          </p:cNvSpPr>
          <p:nvPr>
            <p:ph type="title"/>
          </p:nvPr>
        </p:nvSpPr>
        <p:spPr>
          <a:xfrm>
            <a:off x="1825229" y="84535"/>
            <a:ext cx="6057900" cy="457200"/>
          </a:xfrm>
        </p:spPr>
        <p:txBody>
          <a:bodyPr/>
          <a:lstStyle/>
          <a:p>
            <a:r>
              <a:rPr lang="en-US" altLang="en-US" dirty="0"/>
              <a:t>Modification of the Database</a:t>
            </a:r>
          </a:p>
        </p:txBody>
      </p:sp>
      <p:sp>
        <p:nvSpPr>
          <p:cNvPr id="6144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22268" y="858915"/>
            <a:ext cx="5565501" cy="2350630"/>
          </a:xfrm>
        </p:spPr>
        <p:txBody>
          <a:bodyPr/>
          <a:lstStyle/>
          <a:p>
            <a:pPr>
              <a:tabLst>
                <a:tab pos="1239441" algn="l"/>
                <a:tab pos="1975247" algn="l"/>
              </a:tabLst>
            </a:pPr>
            <a:r>
              <a:rPr lang="en-US" altLang="en-US" dirty="0"/>
              <a:t>Deletion of tuples from a given relation.</a:t>
            </a:r>
            <a:endParaRPr lang="en-US" altLang="en-US" dirty="0">
              <a:latin typeface="Century Gothic" panose="020B0502020202020204" pitchFamily="34" charset="0"/>
            </a:endParaRPr>
          </a:p>
          <a:p>
            <a:pPr>
              <a:tabLst>
                <a:tab pos="1239441" algn="l"/>
                <a:tab pos="1975247" algn="l"/>
              </a:tabLst>
            </a:pPr>
            <a:r>
              <a:rPr lang="en-US" altLang="en-US" dirty="0"/>
              <a:t>Insertion of new tuples into a given relation</a:t>
            </a:r>
          </a:p>
          <a:p>
            <a:pPr>
              <a:tabLst>
                <a:tab pos="1239441" algn="l"/>
                <a:tab pos="1975247" algn="l"/>
              </a:tabLst>
            </a:pPr>
            <a:r>
              <a:rPr lang="en-US" altLang="en-US" dirty="0"/>
              <a:t>Updating of values in some tuples in a given relation</a:t>
            </a:r>
          </a:p>
        </p:txBody>
      </p:sp>
    </p:spTree>
    <p:extLst>
      <p:ext uri="{BB962C8B-B14F-4D97-AF65-F5344CB8AC3E}">
        <p14:creationId xmlns:p14="http://schemas.microsoft.com/office/powerpoint/2010/main" val="347782919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62" name="Rectangle 2"/>
          <p:cNvSpPr>
            <a:spLocks noGrp="1" noChangeArrowheads="1"/>
          </p:cNvSpPr>
          <p:nvPr>
            <p:ph type="title"/>
          </p:nvPr>
        </p:nvSpPr>
        <p:spPr>
          <a:xfrm>
            <a:off x="1825229" y="125588"/>
            <a:ext cx="6057900" cy="457200"/>
          </a:xfrm>
        </p:spPr>
        <p:txBody>
          <a:bodyPr/>
          <a:lstStyle/>
          <a:p>
            <a:r>
              <a:rPr lang="en-US" altLang="en-US" dirty="0"/>
              <a:t>Deletion</a:t>
            </a:r>
          </a:p>
        </p:txBody>
      </p:sp>
      <p:sp>
        <p:nvSpPr>
          <p:cNvPr id="6246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28927" y="857298"/>
            <a:ext cx="5726097" cy="3881438"/>
          </a:xfrm>
        </p:spPr>
        <p:txBody>
          <a:bodyPr/>
          <a:lstStyle/>
          <a:p>
            <a:pPr>
              <a:tabLst>
                <a:tab pos="1239441" algn="l"/>
                <a:tab pos="1975247" algn="l"/>
              </a:tabLst>
            </a:pPr>
            <a:r>
              <a:rPr lang="en-US" altLang="en-US" dirty="0"/>
              <a:t>Delete all instructors</a:t>
            </a:r>
          </a:p>
          <a:p>
            <a:pPr>
              <a:buNone/>
              <a:tabLst>
                <a:tab pos="1239441" algn="l"/>
                <a:tab pos="1975247" algn="l"/>
              </a:tabLst>
            </a:pPr>
            <a:r>
              <a:rPr lang="en-US" altLang="en-US" dirty="0"/>
              <a:t>		</a:t>
            </a:r>
            <a:r>
              <a:rPr lang="en-US" altLang="en-US" b="1" dirty="0"/>
              <a:t>delete from </a:t>
            </a:r>
            <a:r>
              <a:rPr lang="en-US" altLang="en-US" i="1" dirty="0"/>
              <a:t>instructor</a:t>
            </a:r>
            <a:r>
              <a:rPr lang="en-US" altLang="en-US" dirty="0">
                <a:latin typeface="Century Gothic" panose="020B0502020202020204" pitchFamily="34" charset="0"/>
              </a:rPr>
              <a:t> </a:t>
            </a:r>
          </a:p>
          <a:p>
            <a:pPr>
              <a:buNone/>
              <a:tabLst>
                <a:tab pos="1239441" algn="l"/>
                <a:tab pos="1975247" algn="l"/>
              </a:tabLst>
            </a:pPr>
            <a:endParaRPr lang="en-US" altLang="en-US" sz="600" dirty="0">
              <a:latin typeface="Century Gothic" panose="020B0502020202020204" pitchFamily="34" charset="0"/>
            </a:endParaRPr>
          </a:p>
          <a:p>
            <a:pPr>
              <a:tabLst>
                <a:tab pos="1239441" algn="l"/>
                <a:tab pos="1975247" algn="l"/>
              </a:tabLst>
            </a:pPr>
            <a:r>
              <a:rPr lang="en-US" altLang="en-US" dirty="0"/>
              <a:t>Delete all instructors from the Finance department</a:t>
            </a:r>
            <a:br>
              <a:rPr lang="en-US" altLang="en-US" dirty="0"/>
            </a:br>
            <a:r>
              <a:rPr lang="en-US" altLang="en-US" dirty="0"/>
              <a:t>                     </a:t>
            </a:r>
            <a:r>
              <a:rPr lang="en-US" altLang="en-US" b="1" dirty="0"/>
              <a:t>delete from </a:t>
            </a:r>
            <a:r>
              <a:rPr lang="en-US" altLang="en-US" i="1" dirty="0"/>
              <a:t>instructor</a:t>
            </a:r>
            <a:br>
              <a:rPr lang="en-US" altLang="en-US" i="1" dirty="0"/>
            </a:br>
            <a:r>
              <a:rPr lang="en-US" altLang="en-US" i="1" dirty="0"/>
              <a:t>                     </a:t>
            </a:r>
            <a:r>
              <a:rPr lang="en-US" altLang="en-US" b="1" dirty="0"/>
              <a:t>where </a:t>
            </a:r>
            <a:r>
              <a:rPr lang="en-US" altLang="en-US" i="1" dirty="0" err="1"/>
              <a:t>dept_name</a:t>
            </a:r>
            <a:r>
              <a:rPr lang="en-US" altLang="en-US" dirty="0"/>
              <a:t>= 'Finance’;</a:t>
            </a:r>
          </a:p>
          <a:p>
            <a:pPr>
              <a:buNone/>
              <a:tabLst>
                <a:tab pos="1239441" algn="l"/>
                <a:tab pos="1975247" algn="l"/>
              </a:tabLst>
            </a:pPr>
            <a:r>
              <a:rPr lang="en-US" altLang="en-US" sz="600" dirty="0"/>
              <a:t> </a:t>
            </a:r>
          </a:p>
          <a:p>
            <a:pPr>
              <a:tabLst>
                <a:tab pos="1239441" algn="l"/>
                <a:tab pos="1975247" algn="l"/>
              </a:tabLst>
            </a:pPr>
            <a:r>
              <a:rPr lang="en-US" altLang="en-US" i="1" dirty="0"/>
              <a:t>Delete all tuples in the instructor relation for those instructors associated with a department located in the Watson building.</a:t>
            </a:r>
          </a:p>
          <a:p>
            <a:pPr>
              <a:buNone/>
              <a:tabLst>
                <a:tab pos="1239441" algn="l"/>
                <a:tab pos="1975247" algn="l"/>
              </a:tabLst>
            </a:pPr>
            <a:r>
              <a:rPr lang="en-US" altLang="en-US" b="1" dirty="0"/>
              <a:t>	                     delete from </a:t>
            </a:r>
            <a:r>
              <a:rPr lang="en-US" altLang="en-US" i="1" dirty="0"/>
              <a:t>instructor</a:t>
            </a:r>
            <a:br>
              <a:rPr lang="en-US" altLang="en-US" i="1" dirty="0"/>
            </a:br>
            <a:r>
              <a:rPr lang="en-US" altLang="en-US" i="1" dirty="0"/>
              <a:t>                     </a:t>
            </a:r>
            <a:r>
              <a:rPr lang="en-US" altLang="en-US" b="1" dirty="0"/>
              <a:t>where </a:t>
            </a:r>
            <a:r>
              <a:rPr lang="en-US" altLang="en-US" i="1" dirty="0"/>
              <a:t>dept name </a:t>
            </a:r>
            <a:r>
              <a:rPr lang="en-US" altLang="en-US" b="1" dirty="0"/>
              <a:t>in </a:t>
            </a:r>
            <a:r>
              <a:rPr lang="en-US" altLang="en-US" dirty="0"/>
              <a:t>(</a:t>
            </a:r>
            <a:r>
              <a:rPr lang="en-US" altLang="en-US" b="1" dirty="0"/>
              <a:t>select </a:t>
            </a:r>
            <a:r>
              <a:rPr lang="en-US" altLang="en-US" i="1" dirty="0"/>
              <a:t>dept name</a:t>
            </a:r>
            <a:br>
              <a:rPr lang="en-US" altLang="en-US" i="1" dirty="0"/>
            </a:br>
            <a:r>
              <a:rPr lang="en-US" altLang="en-US" i="1" dirty="0"/>
              <a:t>                                                        </a:t>
            </a:r>
            <a:r>
              <a:rPr lang="en-US" altLang="en-US" b="1" dirty="0"/>
              <a:t>from </a:t>
            </a:r>
            <a:r>
              <a:rPr lang="en-US" altLang="en-US" i="1" dirty="0"/>
              <a:t>department</a:t>
            </a:r>
            <a:br>
              <a:rPr lang="en-US" altLang="en-US" i="1" dirty="0"/>
            </a:br>
            <a:r>
              <a:rPr lang="en-US" altLang="en-US" i="1" dirty="0"/>
              <a:t>                                                        </a:t>
            </a:r>
            <a:r>
              <a:rPr lang="en-US" altLang="en-US" b="1" dirty="0"/>
              <a:t>where </a:t>
            </a:r>
            <a:r>
              <a:rPr lang="en-US" altLang="en-US" i="1" dirty="0"/>
              <a:t>building </a:t>
            </a:r>
            <a:r>
              <a:rPr lang="en-US" altLang="en-US" dirty="0"/>
              <a:t>= 'Watson');</a:t>
            </a:r>
          </a:p>
          <a:p>
            <a:pPr>
              <a:tabLst>
                <a:tab pos="1239441" algn="l"/>
                <a:tab pos="1975247" algn="l"/>
              </a:tabLst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89967967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9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Deletion (Cont.)</a:t>
            </a:r>
          </a:p>
        </p:txBody>
      </p:sp>
      <p:sp>
        <p:nvSpPr>
          <p:cNvPr id="6349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23104"/>
            <a:ext cx="5906834" cy="610790"/>
          </a:xfrm>
        </p:spPr>
        <p:txBody>
          <a:bodyPr/>
          <a:lstStyle/>
          <a:p>
            <a:pPr>
              <a:tabLst>
                <a:tab pos="1027510" algn="l"/>
                <a:tab pos="2355056" algn="l"/>
              </a:tabLst>
            </a:pPr>
            <a:r>
              <a:rPr lang="en-US" altLang="en-US" dirty="0"/>
              <a:t>Delete all instructors whose salary is less than the average salary of instructors</a:t>
            </a:r>
          </a:p>
          <a:p>
            <a:pPr>
              <a:tabLst>
                <a:tab pos="1027510" algn="l"/>
                <a:tab pos="2355056" algn="l"/>
              </a:tabLst>
            </a:pPr>
            <a:endParaRPr lang="en-US" altLang="en-US" dirty="0"/>
          </a:p>
          <a:p>
            <a:pPr>
              <a:tabLst>
                <a:tab pos="1027510" algn="l"/>
                <a:tab pos="2355056" algn="l"/>
              </a:tabLst>
            </a:pPr>
            <a:endParaRPr lang="en-US" altLang="en-US" dirty="0"/>
          </a:p>
          <a:p>
            <a:pPr>
              <a:tabLst>
                <a:tab pos="1027510" algn="l"/>
                <a:tab pos="2355056" algn="l"/>
              </a:tabLst>
            </a:pPr>
            <a:endParaRPr lang="en-US" altLang="en-US" dirty="0"/>
          </a:p>
          <a:p>
            <a:pPr lvl="1">
              <a:tabLst>
                <a:tab pos="1027510" algn="l"/>
                <a:tab pos="2355056" algn="l"/>
              </a:tabLst>
            </a:pPr>
            <a:r>
              <a:rPr lang="en-US" altLang="en-US" dirty="0"/>
              <a:t>Problem:  as we delete tuples from </a:t>
            </a:r>
            <a:r>
              <a:rPr lang="en-US" altLang="en-US" i="1" dirty="0"/>
              <a:t>instructor</a:t>
            </a:r>
            <a:r>
              <a:rPr lang="en-US" altLang="en-US" dirty="0"/>
              <a:t>, the average salary changes</a:t>
            </a:r>
          </a:p>
          <a:p>
            <a:pPr lvl="1">
              <a:tabLst>
                <a:tab pos="1027510" algn="l"/>
                <a:tab pos="2355056" algn="l"/>
              </a:tabLst>
            </a:pPr>
            <a:r>
              <a:rPr lang="en-US" altLang="en-US" dirty="0"/>
              <a:t>Solution used in SQL:</a:t>
            </a:r>
          </a:p>
          <a:p>
            <a:pPr marL="900113" lvl="2" indent="-257175">
              <a:buFont typeface="+mj-lt"/>
              <a:buAutoNum type="arabicPeriod"/>
              <a:tabLst>
                <a:tab pos="1027510" algn="l"/>
                <a:tab pos="2355056" algn="l"/>
              </a:tabLst>
            </a:pPr>
            <a:r>
              <a:rPr lang="en-US" altLang="en-US" dirty="0"/>
              <a:t>First, compute </a:t>
            </a:r>
            <a:r>
              <a:rPr lang="en-US" altLang="en-US" b="1" dirty="0" err="1"/>
              <a:t>avg</a:t>
            </a:r>
            <a:r>
              <a:rPr lang="en-US" altLang="en-US" dirty="0"/>
              <a:t> (salary) and find all tuples to delete</a:t>
            </a:r>
          </a:p>
          <a:p>
            <a:pPr marL="900113" lvl="2" indent="-257175">
              <a:buFont typeface="+mj-lt"/>
              <a:buAutoNum type="arabicPeriod"/>
              <a:tabLst>
                <a:tab pos="1027510" algn="l"/>
                <a:tab pos="2355056" algn="l"/>
              </a:tabLst>
            </a:pPr>
            <a:r>
              <a:rPr lang="en-US" altLang="en-US" dirty="0"/>
              <a:t>Next, delete all tuples found above (without recomputing </a:t>
            </a:r>
            <a:r>
              <a:rPr lang="en-US" altLang="en-US" b="1" dirty="0" err="1"/>
              <a:t>avg</a:t>
            </a:r>
            <a:r>
              <a:rPr lang="en-US" altLang="en-US" dirty="0"/>
              <a:t> or retesting the tuples)</a:t>
            </a:r>
          </a:p>
          <a:p>
            <a:pPr lvl="1">
              <a:tabLst>
                <a:tab pos="1027510" algn="l"/>
                <a:tab pos="2355056" algn="l"/>
              </a:tabLst>
            </a:pPr>
            <a:endParaRPr lang="en-US" altLang="en-US" dirty="0"/>
          </a:p>
        </p:txBody>
      </p:sp>
      <p:sp>
        <p:nvSpPr>
          <p:cNvPr id="63491" name="Text Box 4"/>
          <p:cNvSpPr txBox="1">
            <a:spLocks noChangeArrowheads="1"/>
          </p:cNvSpPr>
          <p:nvPr/>
        </p:nvSpPr>
        <p:spPr bwMode="auto">
          <a:xfrm>
            <a:off x="2288219" y="1269302"/>
            <a:ext cx="4789238" cy="6809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75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delete from </a:t>
            </a:r>
            <a:r>
              <a:rPr kumimoji="1" lang="en-US" altLang="en-US" sz="1275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instructor</a:t>
            </a:r>
          </a:p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75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where </a:t>
            </a:r>
            <a:r>
              <a:rPr kumimoji="1" lang="en-US" altLang="en-US" sz="1275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salary </a:t>
            </a:r>
            <a:r>
              <a:rPr kumimoji="1" lang="en-US" altLang="en-US" sz="12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&lt; (</a:t>
            </a:r>
            <a:r>
              <a:rPr kumimoji="1" lang="en-US" altLang="en-US" sz="1275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select </a:t>
            </a:r>
            <a:r>
              <a:rPr kumimoji="1" lang="en-US" altLang="en-US" sz="1275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avg</a:t>
            </a:r>
            <a:r>
              <a:rPr kumimoji="1" lang="en-US" altLang="en-US" sz="1275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 </a:t>
            </a:r>
            <a:r>
              <a:rPr kumimoji="1" lang="en-US" altLang="en-US" sz="12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(</a:t>
            </a:r>
            <a:r>
              <a:rPr kumimoji="1" lang="en-US" altLang="en-US" sz="1275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salary</a:t>
            </a:r>
            <a:r>
              <a:rPr kumimoji="1" lang="en-US" altLang="en-US" sz="12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) </a:t>
            </a:r>
          </a:p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75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                           from </a:t>
            </a:r>
            <a:r>
              <a:rPr kumimoji="1" lang="en-US" altLang="en-US" sz="1275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instructor</a:t>
            </a:r>
            <a:r>
              <a:rPr kumimoji="1" lang="en-US" altLang="en-US" sz="12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413366961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42" name="Rectangle 2"/>
          <p:cNvSpPr>
            <a:spLocks noGrp="1" noChangeArrowheads="1"/>
          </p:cNvSpPr>
          <p:nvPr>
            <p:ph type="title"/>
          </p:nvPr>
        </p:nvSpPr>
        <p:spPr>
          <a:xfrm>
            <a:off x="1870472" y="208360"/>
            <a:ext cx="6057900" cy="342900"/>
          </a:xfrm>
        </p:spPr>
        <p:txBody>
          <a:bodyPr/>
          <a:lstStyle/>
          <a:p>
            <a:r>
              <a:rPr lang="en-US" altLang="en-US" dirty="0"/>
              <a:t>Insertion</a:t>
            </a:r>
          </a:p>
        </p:txBody>
      </p:sp>
      <p:sp>
        <p:nvSpPr>
          <p:cNvPr id="6451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22269" y="851559"/>
            <a:ext cx="5739414" cy="3440382"/>
          </a:xfrm>
        </p:spPr>
        <p:txBody>
          <a:bodyPr/>
          <a:lstStyle/>
          <a:p>
            <a:pPr>
              <a:tabLst>
                <a:tab pos="903685" algn="l"/>
                <a:tab pos="1418035" algn="l"/>
              </a:tabLst>
            </a:pPr>
            <a:r>
              <a:rPr lang="en-US" altLang="en-US" dirty="0"/>
              <a:t>Add a new tuple to </a:t>
            </a:r>
            <a:r>
              <a:rPr lang="en-US" altLang="en-US" i="1" dirty="0"/>
              <a:t>course</a:t>
            </a:r>
          </a:p>
          <a:p>
            <a:pPr>
              <a:buNone/>
              <a:tabLst>
                <a:tab pos="903685" algn="l"/>
                <a:tab pos="1418035" algn="l"/>
              </a:tabLst>
            </a:pPr>
            <a:r>
              <a:rPr lang="en-US" altLang="en-US" b="1" dirty="0"/>
              <a:t>	      insert into </a:t>
            </a:r>
            <a:r>
              <a:rPr lang="en-US" altLang="en-US" i="1" dirty="0"/>
              <a:t>course</a:t>
            </a:r>
            <a:br>
              <a:rPr lang="en-US" altLang="en-US" i="1" dirty="0"/>
            </a:br>
            <a:r>
              <a:rPr lang="en-US" altLang="en-US" i="1" dirty="0"/>
              <a:t>             </a:t>
            </a:r>
            <a:r>
              <a:rPr lang="en-US" altLang="en-US" b="1" dirty="0"/>
              <a:t>values </a:t>
            </a:r>
            <a:r>
              <a:rPr lang="en-US" altLang="en-US" dirty="0"/>
              <a:t>('CS-437', 'Database Systems', 'Comp. Sci.', 4);</a:t>
            </a:r>
          </a:p>
          <a:p>
            <a:pPr>
              <a:buNone/>
              <a:tabLst>
                <a:tab pos="903685" algn="l"/>
                <a:tab pos="1418035" algn="l"/>
              </a:tabLst>
            </a:pPr>
            <a:r>
              <a:rPr lang="en-US" altLang="en-US" sz="600" dirty="0"/>
              <a:t> </a:t>
            </a:r>
          </a:p>
          <a:p>
            <a:pPr>
              <a:tabLst>
                <a:tab pos="903685" algn="l"/>
                <a:tab pos="1418035" algn="l"/>
              </a:tabLst>
            </a:pPr>
            <a:r>
              <a:rPr lang="en-US" altLang="en-US" dirty="0"/>
              <a:t>or equivalently</a:t>
            </a:r>
            <a:br>
              <a:rPr lang="en-US" altLang="en-US" dirty="0"/>
            </a:br>
            <a:r>
              <a:rPr lang="en-US" altLang="en-US" sz="600" dirty="0"/>
              <a:t> </a:t>
            </a:r>
          </a:p>
          <a:p>
            <a:pPr>
              <a:buNone/>
              <a:tabLst>
                <a:tab pos="903685" algn="l"/>
                <a:tab pos="1418035" algn="l"/>
              </a:tabLst>
            </a:pPr>
            <a:r>
              <a:rPr lang="en-US" altLang="en-US" dirty="0"/>
              <a:t>           </a:t>
            </a:r>
            <a:r>
              <a:rPr lang="en-US" altLang="en-US" b="1" dirty="0"/>
              <a:t>insert into </a:t>
            </a:r>
            <a:r>
              <a:rPr lang="en-US" altLang="en-US" i="1" dirty="0"/>
              <a:t>course </a:t>
            </a:r>
            <a:r>
              <a:rPr lang="en-US" altLang="en-US" dirty="0"/>
              <a:t>(</a:t>
            </a:r>
            <a:r>
              <a:rPr lang="en-US" altLang="en-US" i="1" dirty="0" err="1"/>
              <a:t>course_id</a:t>
            </a:r>
            <a:r>
              <a:rPr lang="en-US" altLang="en-US" dirty="0"/>
              <a:t>, </a:t>
            </a:r>
            <a:r>
              <a:rPr lang="en-US" altLang="en-US" i="1" dirty="0"/>
              <a:t>title</a:t>
            </a:r>
            <a:r>
              <a:rPr lang="en-US" altLang="en-US" dirty="0"/>
              <a:t>, </a:t>
            </a:r>
            <a:r>
              <a:rPr lang="en-US" altLang="en-US" i="1" dirty="0" err="1"/>
              <a:t>dept_name</a:t>
            </a:r>
            <a:r>
              <a:rPr lang="en-US" altLang="en-US" dirty="0"/>
              <a:t>, </a:t>
            </a:r>
            <a:r>
              <a:rPr lang="en-US" altLang="en-US" i="1" dirty="0"/>
              <a:t>credits</a:t>
            </a:r>
            <a:r>
              <a:rPr lang="en-US" altLang="en-US" dirty="0"/>
              <a:t>)</a:t>
            </a:r>
            <a:br>
              <a:rPr lang="en-US" altLang="en-US" dirty="0"/>
            </a:br>
            <a:r>
              <a:rPr lang="en-US" altLang="en-US" dirty="0"/>
              <a:t>             </a:t>
            </a:r>
            <a:r>
              <a:rPr lang="en-US" altLang="en-US" b="1" dirty="0"/>
              <a:t>values </a:t>
            </a:r>
            <a:r>
              <a:rPr lang="en-US" altLang="en-US" dirty="0"/>
              <a:t>('CS-437', 'Database Systems', 'Comp. Sci.', 4);</a:t>
            </a:r>
          </a:p>
          <a:p>
            <a:pPr>
              <a:buNone/>
              <a:tabLst>
                <a:tab pos="903685" algn="l"/>
                <a:tab pos="1418035" algn="l"/>
              </a:tabLst>
            </a:pPr>
            <a:r>
              <a:rPr lang="en-US" altLang="en-US" sz="600" dirty="0"/>
              <a:t> </a:t>
            </a:r>
          </a:p>
          <a:p>
            <a:pPr>
              <a:tabLst>
                <a:tab pos="903685" algn="l"/>
                <a:tab pos="1418035" algn="l"/>
              </a:tabLst>
            </a:pPr>
            <a:r>
              <a:rPr lang="en-US" altLang="en-US" dirty="0"/>
              <a:t>Add a new tuple to </a:t>
            </a:r>
            <a:r>
              <a:rPr lang="en-US" altLang="en-US" i="1" dirty="0"/>
              <a:t>student  </a:t>
            </a:r>
            <a:r>
              <a:rPr lang="en-US" altLang="en-US" dirty="0"/>
              <a:t>with </a:t>
            </a:r>
            <a:r>
              <a:rPr lang="en-US" altLang="en-US" i="1" dirty="0"/>
              <a:t>tot_creds </a:t>
            </a:r>
            <a:r>
              <a:rPr lang="en-US" altLang="en-US" dirty="0"/>
              <a:t>set to null</a:t>
            </a:r>
          </a:p>
          <a:p>
            <a:pPr>
              <a:buNone/>
              <a:tabLst>
                <a:tab pos="903685" algn="l"/>
                <a:tab pos="1418035" algn="l"/>
              </a:tabLst>
            </a:pPr>
            <a:r>
              <a:rPr lang="en-US" altLang="en-US" b="1" dirty="0"/>
              <a:t>	      insert into </a:t>
            </a:r>
            <a:r>
              <a:rPr lang="en-US" altLang="en-US" i="1" dirty="0"/>
              <a:t>student</a:t>
            </a:r>
            <a:br>
              <a:rPr lang="en-US" altLang="en-US" i="1" dirty="0"/>
            </a:br>
            <a:r>
              <a:rPr lang="en-US" altLang="en-US" i="1" dirty="0"/>
              <a:t>             </a:t>
            </a:r>
            <a:r>
              <a:rPr lang="en-US" altLang="en-US" b="1" dirty="0"/>
              <a:t>values </a:t>
            </a:r>
            <a:r>
              <a:rPr lang="en-US" altLang="en-US" dirty="0"/>
              <a:t>('3003', 'Green', 'Finance', </a:t>
            </a:r>
            <a:r>
              <a:rPr lang="en-US" altLang="en-US" i="1" dirty="0"/>
              <a:t>null</a:t>
            </a:r>
            <a:r>
              <a:rPr lang="en-US" altLang="en-US" dirty="0"/>
              <a:t>);</a:t>
            </a:r>
          </a:p>
          <a:p>
            <a:pPr>
              <a:buNone/>
              <a:tabLst>
                <a:tab pos="903685" algn="l"/>
                <a:tab pos="1418035" algn="l"/>
              </a:tabLst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56042860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090" name="Rectangle 2"/>
          <p:cNvSpPr>
            <a:spLocks noGrp="1" noChangeArrowheads="1"/>
          </p:cNvSpPr>
          <p:nvPr>
            <p:ph type="title"/>
          </p:nvPr>
        </p:nvSpPr>
        <p:spPr>
          <a:xfrm>
            <a:off x="1809750" y="184547"/>
            <a:ext cx="6043613" cy="342900"/>
          </a:xfrm>
        </p:spPr>
        <p:txBody>
          <a:bodyPr/>
          <a:lstStyle/>
          <a:p>
            <a:r>
              <a:rPr lang="en-US" altLang="en-US" dirty="0"/>
              <a:t>Insertion (Cont.)</a:t>
            </a:r>
          </a:p>
        </p:txBody>
      </p:sp>
      <p:sp>
        <p:nvSpPr>
          <p:cNvPr id="6553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35585" y="829866"/>
            <a:ext cx="5671055" cy="3806142"/>
          </a:xfrm>
        </p:spPr>
        <p:txBody>
          <a:bodyPr/>
          <a:lstStyle/>
          <a:p>
            <a:pPr>
              <a:tabLst>
                <a:tab pos="681038" algn="l"/>
              </a:tabLst>
            </a:pPr>
            <a:r>
              <a:rPr lang="en-US" altLang="en-US" dirty="0"/>
              <a:t>Make each student in the Music department who has earned more than 144 credit hours an instructor in the Music department with a salary of  $18,000.</a:t>
            </a:r>
          </a:p>
          <a:p>
            <a:pPr>
              <a:buNone/>
              <a:tabLst>
                <a:tab pos="681038" algn="l"/>
              </a:tabLst>
            </a:pPr>
            <a:r>
              <a:rPr lang="en-US" altLang="en-US" dirty="0"/>
              <a:t>	    </a:t>
            </a:r>
            <a:r>
              <a:rPr lang="en-US" altLang="en-US" b="1" dirty="0"/>
              <a:t>insert into </a:t>
            </a:r>
            <a:r>
              <a:rPr lang="en-US" altLang="en-US" i="1" dirty="0"/>
              <a:t>instructor</a:t>
            </a:r>
            <a:br>
              <a:rPr lang="en-US" altLang="en-US" i="1" dirty="0"/>
            </a:br>
            <a:r>
              <a:rPr lang="en-US" altLang="en-US" i="1" dirty="0"/>
              <a:t>	</a:t>
            </a:r>
            <a:r>
              <a:rPr lang="en-US" altLang="en-US" b="1" dirty="0"/>
              <a:t>select </a:t>
            </a:r>
            <a:r>
              <a:rPr lang="en-US" altLang="en-US" i="1" dirty="0"/>
              <a:t>ID, name, dept_name, 18000</a:t>
            </a:r>
            <a:br>
              <a:rPr lang="en-US" altLang="en-US" i="1" dirty="0"/>
            </a:br>
            <a:r>
              <a:rPr lang="en-US" altLang="en-US" i="1" dirty="0"/>
              <a:t>         </a:t>
            </a:r>
            <a:r>
              <a:rPr lang="en-US" altLang="en-US" b="1" dirty="0"/>
              <a:t>from </a:t>
            </a:r>
            <a:r>
              <a:rPr lang="en-US" altLang="en-US" i="1" dirty="0"/>
              <a:t>  student </a:t>
            </a:r>
            <a:br>
              <a:rPr lang="en-US" altLang="en-US" i="1" dirty="0"/>
            </a:br>
            <a:r>
              <a:rPr lang="en-US" altLang="en-US" i="1" dirty="0"/>
              <a:t>         </a:t>
            </a:r>
            <a:r>
              <a:rPr lang="en-US" altLang="en-US" b="1" dirty="0"/>
              <a:t>where </a:t>
            </a:r>
            <a:r>
              <a:rPr lang="en-US" altLang="en-US" i="1" dirty="0"/>
              <a:t>  dept_name = '</a:t>
            </a:r>
            <a:r>
              <a:rPr lang="en-US" altLang="en-US" dirty="0"/>
              <a:t>Music' </a:t>
            </a:r>
            <a:r>
              <a:rPr lang="en-US" altLang="en-US" b="1" dirty="0"/>
              <a:t>and </a:t>
            </a:r>
            <a:r>
              <a:rPr lang="en-US" altLang="en-US" i="1" dirty="0" err="1"/>
              <a:t>total_cred</a:t>
            </a:r>
            <a:r>
              <a:rPr lang="en-US" altLang="en-US" b="1" dirty="0"/>
              <a:t> </a:t>
            </a:r>
            <a:r>
              <a:rPr lang="en-US" altLang="en-US" dirty="0"/>
              <a:t>&gt;</a:t>
            </a:r>
            <a:r>
              <a:rPr lang="en-US" altLang="en-US" b="1" dirty="0"/>
              <a:t> </a:t>
            </a:r>
            <a:r>
              <a:rPr lang="en-US" altLang="en-US" dirty="0"/>
              <a:t>144;</a:t>
            </a:r>
            <a:endParaRPr lang="en-US" altLang="en-US" i="1" dirty="0"/>
          </a:p>
          <a:p>
            <a:pPr>
              <a:buNone/>
              <a:tabLst>
                <a:tab pos="681038" algn="l"/>
              </a:tabLst>
            </a:pPr>
            <a:r>
              <a:rPr lang="en-US" altLang="en-US" sz="600" i="1" dirty="0"/>
              <a:t> </a:t>
            </a:r>
          </a:p>
          <a:p>
            <a:pPr>
              <a:tabLst>
                <a:tab pos="681038" algn="l"/>
              </a:tabLst>
            </a:pPr>
            <a:r>
              <a:rPr lang="en-US" altLang="en-US" dirty="0"/>
              <a:t>The </a:t>
            </a:r>
            <a:r>
              <a:rPr lang="en-US" altLang="en-US" b="1" dirty="0"/>
              <a:t>select from where</a:t>
            </a:r>
            <a:r>
              <a:rPr lang="en-US" altLang="en-US" dirty="0"/>
              <a:t> statement is evaluated fully before any of its results are inserted into the relation.  </a:t>
            </a:r>
          </a:p>
          <a:p>
            <a:pPr>
              <a:buNone/>
              <a:tabLst>
                <a:tab pos="681038" algn="l"/>
              </a:tabLst>
            </a:pPr>
            <a:r>
              <a:rPr lang="en-US" altLang="en-US" dirty="0"/>
              <a:t>     Otherwise queries like</a:t>
            </a:r>
          </a:p>
          <a:p>
            <a:pPr>
              <a:buNone/>
              <a:tabLst>
                <a:tab pos="681038" algn="l"/>
              </a:tabLst>
            </a:pPr>
            <a:r>
              <a:rPr lang="en-US" altLang="en-US" dirty="0"/>
              <a:t>       	</a:t>
            </a:r>
            <a:r>
              <a:rPr lang="en-US" altLang="en-US" b="1" dirty="0"/>
              <a:t>insert into</a:t>
            </a:r>
            <a:r>
              <a:rPr lang="en-US" altLang="en-US" dirty="0"/>
              <a:t> </a:t>
            </a:r>
            <a:r>
              <a:rPr lang="en-US" altLang="en-US" i="1" dirty="0"/>
              <a:t>table</a:t>
            </a:r>
            <a:r>
              <a:rPr lang="en-US" altLang="en-US" dirty="0"/>
              <a:t>1 </a:t>
            </a:r>
            <a:r>
              <a:rPr lang="en-US" altLang="en-US" b="1" dirty="0"/>
              <a:t>select</a:t>
            </a:r>
            <a:r>
              <a:rPr lang="en-US" altLang="en-US" dirty="0"/>
              <a:t> * </a:t>
            </a:r>
            <a:r>
              <a:rPr lang="en-US" altLang="en-US" b="1" dirty="0"/>
              <a:t>from</a:t>
            </a:r>
            <a:r>
              <a:rPr lang="en-US" altLang="en-US" dirty="0"/>
              <a:t> </a:t>
            </a:r>
            <a:r>
              <a:rPr lang="en-US" altLang="en-US" i="1" dirty="0"/>
              <a:t>table</a:t>
            </a:r>
            <a:r>
              <a:rPr lang="en-US" altLang="en-US" dirty="0"/>
              <a:t>1</a:t>
            </a:r>
          </a:p>
          <a:p>
            <a:pPr>
              <a:buNone/>
              <a:tabLst>
                <a:tab pos="681038" algn="l"/>
              </a:tabLst>
            </a:pPr>
            <a:r>
              <a:rPr lang="en-US" altLang="en-US" dirty="0"/>
              <a:t>       would cause problem</a:t>
            </a:r>
          </a:p>
        </p:txBody>
      </p:sp>
    </p:spTree>
    <p:extLst>
      <p:ext uri="{BB962C8B-B14F-4D97-AF65-F5344CB8AC3E}">
        <p14:creationId xmlns:p14="http://schemas.microsoft.com/office/powerpoint/2010/main" val="178836550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138" name="Rectangle 2"/>
          <p:cNvSpPr>
            <a:spLocks noGrp="1" noChangeArrowheads="1"/>
          </p:cNvSpPr>
          <p:nvPr>
            <p:ph type="title"/>
          </p:nvPr>
        </p:nvSpPr>
        <p:spPr>
          <a:xfrm>
            <a:off x="1803797" y="92869"/>
            <a:ext cx="6057900" cy="457200"/>
          </a:xfrm>
        </p:spPr>
        <p:txBody>
          <a:bodyPr/>
          <a:lstStyle/>
          <a:p>
            <a:r>
              <a:rPr lang="en-US" altLang="en-US" dirty="0"/>
              <a:t>Updates</a:t>
            </a:r>
          </a:p>
        </p:txBody>
      </p:sp>
      <p:sp>
        <p:nvSpPr>
          <p:cNvPr id="6656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28926" y="829009"/>
            <a:ext cx="5726097" cy="3657600"/>
          </a:xfrm>
        </p:spPr>
        <p:txBody>
          <a:bodyPr/>
          <a:lstStyle/>
          <a:p>
            <a:pPr>
              <a:tabLst>
                <a:tab pos="1752600" algn="l"/>
              </a:tabLst>
            </a:pPr>
            <a:r>
              <a:rPr lang="en-US" altLang="en-US" dirty="0"/>
              <a:t>Give  a  5% salary raise to all instructors</a:t>
            </a:r>
          </a:p>
          <a:p>
            <a:pPr lvl="1">
              <a:buNone/>
              <a:tabLst>
                <a:tab pos="1752600" algn="l"/>
              </a:tabLst>
            </a:pPr>
            <a:r>
              <a:rPr lang="en-US" altLang="en-US" dirty="0"/>
              <a:t>	           </a:t>
            </a:r>
            <a:r>
              <a:rPr lang="en-US" altLang="en-US" b="1" dirty="0">
                <a:sym typeface="Symbol" panose="05050102010706020507" pitchFamily="18" charset="2"/>
              </a:rPr>
              <a:t>update </a:t>
            </a:r>
            <a:r>
              <a:rPr lang="en-US" altLang="en-US" i="1" dirty="0">
                <a:sym typeface="Symbol" panose="05050102010706020507" pitchFamily="18" charset="2"/>
              </a:rPr>
              <a:t>instructor</a:t>
            </a:r>
            <a:br>
              <a:rPr lang="en-US" altLang="en-US" i="1" dirty="0">
                <a:sym typeface="Symbol" panose="05050102010706020507" pitchFamily="18" charset="2"/>
              </a:rPr>
            </a:br>
            <a:r>
              <a:rPr lang="en-US" altLang="en-US" i="1" dirty="0">
                <a:sym typeface="Symbol" panose="05050102010706020507" pitchFamily="18" charset="2"/>
              </a:rPr>
              <a:t>               </a:t>
            </a:r>
            <a:r>
              <a:rPr lang="en-US" altLang="en-US" b="1" dirty="0">
                <a:sym typeface="Symbol" panose="05050102010706020507" pitchFamily="18" charset="2"/>
              </a:rPr>
              <a:t>set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=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* 1.05</a:t>
            </a:r>
          </a:p>
          <a:p>
            <a:pPr>
              <a:tabLst>
                <a:tab pos="1752600" algn="l"/>
              </a:tabLst>
            </a:pPr>
            <a:r>
              <a:rPr lang="en-US" altLang="en-US" dirty="0"/>
              <a:t>Give  a 5% salary raise to those instructors who earn less than 70000</a:t>
            </a:r>
            <a:br>
              <a:rPr lang="en-US" altLang="en-US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>                </a:t>
            </a:r>
            <a:r>
              <a:rPr lang="en-US" altLang="en-US" b="1" dirty="0">
                <a:sym typeface="Symbol" panose="05050102010706020507" pitchFamily="18" charset="2"/>
              </a:rPr>
              <a:t>update </a:t>
            </a:r>
            <a:r>
              <a:rPr lang="en-US" altLang="en-US" i="1" dirty="0">
                <a:sym typeface="Symbol" panose="05050102010706020507" pitchFamily="18" charset="2"/>
              </a:rPr>
              <a:t>instructor</a:t>
            </a:r>
            <a:br>
              <a:rPr lang="en-US" altLang="en-US" i="1" dirty="0">
                <a:sym typeface="Symbol" panose="05050102010706020507" pitchFamily="18" charset="2"/>
              </a:rPr>
            </a:br>
            <a:r>
              <a:rPr lang="en-US" altLang="en-US" i="1" dirty="0">
                <a:sym typeface="Symbol" panose="05050102010706020507" pitchFamily="18" charset="2"/>
              </a:rPr>
              <a:t>                     </a:t>
            </a:r>
            <a:r>
              <a:rPr lang="en-US" altLang="en-US" b="1" dirty="0">
                <a:sym typeface="Symbol" panose="05050102010706020507" pitchFamily="18" charset="2"/>
              </a:rPr>
              <a:t>set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=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* 1.05</a:t>
            </a:r>
            <a:br>
              <a:rPr lang="en-US" altLang="en-US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>                    </a:t>
            </a:r>
            <a:r>
              <a:rPr lang="en-US" altLang="en-US" b="1" dirty="0">
                <a:sym typeface="Symbol" panose="05050102010706020507" pitchFamily="18" charset="2"/>
              </a:rPr>
              <a:t>where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&lt; 70000;</a:t>
            </a:r>
          </a:p>
          <a:p>
            <a:pPr>
              <a:tabLst>
                <a:tab pos="1752600" algn="l"/>
              </a:tabLst>
            </a:pPr>
            <a:r>
              <a:rPr lang="en-US" altLang="en-US" dirty="0"/>
              <a:t>Give  a 5% salary raise to instructors whose salary is less than average</a:t>
            </a:r>
          </a:p>
          <a:p>
            <a:pPr>
              <a:buNone/>
              <a:tabLst>
                <a:tab pos="1752600" algn="l"/>
              </a:tabLst>
            </a:pPr>
            <a:r>
              <a:rPr lang="en-US" altLang="en-US" b="1" dirty="0">
                <a:sym typeface="Symbol" panose="05050102010706020507" pitchFamily="18" charset="2"/>
              </a:rPr>
              <a:t>                          update </a:t>
            </a:r>
            <a:r>
              <a:rPr lang="en-US" altLang="en-US" i="1" dirty="0">
                <a:sym typeface="Symbol" panose="05050102010706020507" pitchFamily="18" charset="2"/>
              </a:rPr>
              <a:t>instructor</a:t>
            </a:r>
            <a:br>
              <a:rPr lang="en-US" altLang="en-US" i="1" dirty="0">
                <a:sym typeface="Symbol" panose="05050102010706020507" pitchFamily="18" charset="2"/>
              </a:rPr>
            </a:br>
            <a:r>
              <a:rPr lang="en-US" altLang="en-US" i="1" dirty="0">
                <a:sym typeface="Symbol" panose="05050102010706020507" pitchFamily="18" charset="2"/>
              </a:rPr>
              <a:t>                     </a:t>
            </a:r>
            <a:r>
              <a:rPr lang="en-US" altLang="en-US" b="1" dirty="0">
                <a:sym typeface="Symbol" panose="05050102010706020507" pitchFamily="18" charset="2"/>
              </a:rPr>
              <a:t>set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=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* 1.05</a:t>
            </a:r>
            <a:br>
              <a:rPr lang="en-US" altLang="en-US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>                     </a:t>
            </a:r>
            <a:r>
              <a:rPr lang="en-US" altLang="en-US" b="1" dirty="0">
                <a:sym typeface="Symbol" panose="05050102010706020507" pitchFamily="18" charset="2"/>
              </a:rPr>
              <a:t>where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&lt;  (</a:t>
            </a:r>
            <a:r>
              <a:rPr lang="en-US" altLang="en-US" b="1" dirty="0">
                <a:sym typeface="Symbol" panose="05050102010706020507" pitchFamily="18" charset="2"/>
              </a:rPr>
              <a:t>select </a:t>
            </a:r>
            <a:r>
              <a:rPr lang="en-US" altLang="en-US" b="1" dirty="0" err="1">
                <a:sym typeface="Symbol" panose="05050102010706020507" pitchFamily="18" charset="2"/>
              </a:rPr>
              <a:t>avg</a:t>
            </a:r>
            <a:r>
              <a:rPr lang="en-US" altLang="en-US" b="1" dirty="0">
                <a:sym typeface="Symbol" panose="05050102010706020507" pitchFamily="18" charset="2"/>
              </a:rPr>
              <a:t> </a:t>
            </a:r>
            <a:r>
              <a:rPr lang="en-US" altLang="en-US" dirty="0">
                <a:sym typeface="Symbol" panose="05050102010706020507" pitchFamily="18" charset="2"/>
              </a:rPr>
              <a:t>(salary)</a:t>
            </a:r>
            <a:br>
              <a:rPr lang="en-US" altLang="en-US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>                                                 </a:t>
            </a:r>
            <a:r>
              <a:rPr lang="en-US" altLang="en-US" b="1" dirty="0">
                <a:sym typeface="Symbol" panose="05050102010706020507" pitchFamily="18" charset="2"/>
              </a:rPr>
              <a:t>from </a:t>
            </a:r>
            <a:r>
              <a:rPr lang="en-US" altLang="en-US" i="1" dirty="0">
                <a:sym typeface="Symbol" panose="05050102010706020507" pitchFamily="18" charset="2"/>
              </a:rPr>
              <a:t>instructor</a:t>
            </a:r>
            <a:r>
              <a:rPr lang="en-US" altLang="en-US" dirty="0">
                <a:sym typeface="Symbol" panose="05050102010706020507" pitchFamily="18" charset="2"/>
              </a:rPr>
              <a:t>);</a:t>
            </a:r>
          </a:p>
          <a:p>
            <a:pPr>
              <a:tabLst>
                <a:tab pos="1752600" algn="l"/>
              </a:tabLst>
            </a:pPr>
            <a:endParaRPr lang="en-US" altLang="en-US" dirty="0">
              <a:sym typeface="Symbol" panose="05050102010706020507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6320047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pic>
        <p:nvPicPr>
          <p:cNvPr id="10243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4" name="TextBox 8"/>
          <p:cNvSpPr txBox="1">
            <a:spLocks noChangeArrowheads="1"/>
          </p:cNvSpPr>
          <p:nvPr/>
        </p:nvSpPr>
        <p:spPr bwMode="auto">
          <a:xfrm>
            <a:off x="0" y="1733550"/>
            <a:ext cx="914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2800" i="1" dirty="0">
                <a:solidFill>
                  <a:schemeClr val="bg1"/>
                </a:solidFill>
              </a:rPr>
              <a:t>Introduction</a:t>
            </a:r>
            <a:endParaRPr lang="en-US" altLang="en-US" sz="1600" i="1" dirty="0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7194DB7-0C89-C839-2E78-04C1C0A36223}"/>
              </a:ext>
            </a:extLst>
          </p:cNvPr>
          <p:cNvSpPr/>
          <p:nvPr/>
        </p:nvSpPr>
        <p:spPr>
          <a:xfrm>
            <a:off x="0" y="438150"/>
            <a:ext cx="9144000" cy="424815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</a:rPr>
              <a:t>Concepts</a:t>
            </a:r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5BEC8245-AFED-502D-D24B-39E71096FA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695825"/>
            <a:ext cx="6781800" cy="350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lnSpc>
                <a:spcPts val="2400"/>
              </a:lnSpc>
            </a:pPr>
            <a:fld id="{A057C3CF-FEF9-2D44-911E-86B89DEEE20D}" type="slidenum">
              <a:rPr lang="en-US" altLang="en-US" sz="800" b="1">
                <a:solidFill>
                  <a:schemeClr val="bg1"/>
                </a:solidFill>
              </a:rPr>
              <a:pPr>
                <a:lnSpc>
                  <a:spcPts val="2400"/>
                </a:lnSpc>
              </a:pPr>
              <a:t>8</a:t>
            </a:fld>
            <a:r>
              <a:rPr lang="en-US" altLang="en-US" sz="800" b="1" dirty="0">
                <a:solidFill>
                  <a:schemeClr val="bg1"/>
                </a:solidFill>
              </a:rPr>
              <a:t> </a:t>
            </a:r>
            <a:r>
              <a:rPr lang="en-US" altLang="en-US" sz="800" dirty="0">
                <a:solidFill>
                  <a:schemeClr val="bg1"/>
                </a:solidFill>
              </a:rPr>
              <a:t>|</a:t>
            </a:r>
            <a:r>
              <a:rPr lang="en-US" altLang="en-US" sz="800" b="1" dirty="0">
                <a:solidFill>
                  <a:schemeClr val="bg1"/>
                </a:solidFill>
              </a:rPr>
              <a:t> COMS W4111_003_2024_3: Lecture 3: ER(2), Relational(2), SQL(2)			© Donald F. Ferguson, 2024</a:t>
            </a:r>
            <a:endParaRPr lang="en-US" altLang="en-US" sz="8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52080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138" name="Rectangle 2"/>
          <p:cNvSpPr>
            <a:spLocks noGrp="1" noChangeArrowheads="1"/>
          </p:cNvSpPr>
          <p:nvPr>
            <p:ph type="title"/>
          </p:nvPr>
        </p:nvSpPr>
        <p:spPr>
          <a:xfrm>
            <a:off x="1803797" y="92869"/>
            <a:ext cx="6057900" cy="457200"/>
          </a:xfrm>
        </p:spPr>
        <p:txBody>
          <a:bodyPr/>
          <a:lstStyle/>
          <a:p>
            <a:r>
              <a:rPr lang="en-US" altLang="en-US" dirty="0"/>
              <a:t>Updates (Cont.)</a:t>
            </a:r>
          </a:p>
        </p:txBody>
      </p:sp>
      <p:sp>
        <p:nvSpPr>
          <p:cNvPr id="6656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28928" y="825624"/>
            <a:ext cx="5726096" cy="2959993"/>
          </a:xfrm>
        </p:spPr>
        <p:txBody>
          <a:bodyPr/>
          <a:lstStyle/>
          <a:p>
            <a:pPr>
              <a:tabLst>
                <a:tab pos="1752600" algn="l"/>
              </a:tabLst>
            </a:pPr>
            <a:r>
              <a:rPr lang="en-US" altLang="en-US" dirty="0"/>
              <a:t>Increase salaries of instructors whose salary is over $100,000 by 3%, and all others by a 5% </a:t>
            </a:r>
          </a:p>
          <a:p>
            <a:pPr lvl="1">
              <a:tabLst>
                <a:tab pos="1752600" algn="l"/>
              </a:tabLst>
            </a:pPr>
            <a:r>
              <a:rPr lang="en-US" altLang="en-US" dirty="0"/>
              <a:t>Write two </a:t>
            </a:r>
            <a:r>
              <a:rPr lang="en-US" altLang="en-US" b="1" dirty="0"/>
              <a:t>update </a:t>
            </a:r>
            <a:r>
              <a:rPr lang="en-US" altLang="en-US" dirty="0"/>
              <a:t>statements:</a:t>
            </a:r>
          </a:p>
          <a:p>
            <a:pPr lvl="1">
              <a:buNone/>
              <a:tabLst>
                <a:tab pos="1752600" algn="l"/>
              </a:tabLst>
            </a:pPr>
            <a:r>
              <a:rPr lang="en-US" altLang="en-US" dirty="0"/>
              <a:t>	           </a:t>
            </a:r>
            <a:r>
              <a:rPr lang="en-US" altLang="en-US" b="1" dirty="0">
                <a:sym typeface="Symbol" panose="05050102010706020507" pitchFamily="18" charset="2"/>
              </a:rPr>
              <a:t>update </a:t>
            </a:r>
            <a:r>
              <a:rPr lang="en-US" altLang="en-US" i="1" dirty="0">
                <a:sym typeface="Symbol" panose="05050102010706020507" pitchFamily="18" charset="2"/>
              </a:rPr>
              <a:t>instructor</a:t>
            </a:r>
            <a:br>
              <a:rPr lang="en-US" altLang="en-US" i="1" dirty="0">
                <a:sym typeface="Symbol" panose="05050102010706020507" pitchFamily="18" charset="2"/>
              </a:rPr>
            </a:br>
            <a:r>
              <a:rPr lang="en-US" altLang="en-US" i="1" dirty="0">
                <a:sym typeface="Symbol" panose="05050102010706020507" pitchFamily="18" charset="2"/>
              </a:rPr>
              <a:t>               </a:t>
            </a:r>
            <a:r>
              <a:rPr lang="en-US" altLang="en-US" b="1" dirty="0">
                <a:sym typeface="Symbol" panose="05050102010706020507" pitchFamily="18" charset="2"/>
              </a:rPr>
              <a:t>set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=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* 1.03</a:t>
            </a:r>
            <a:br>
              <a:rPr lang="en-US" altLang="en-US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>               </a:t>
            </a:r>
            <a:r>
              <a:rPr lang="en-US" altLang="en-US" b="1" dirty="0">
                <a:sym typeface="Symbol" panose="05050102010706020507" pitchFamily="18" charset="2"/>
              </a:rPr>
              <a:t>where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&gt; 100000;</a:t>
            </a:r>
            <a:br>
              <a:rPr lang="en-US" altLang="en-US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>           </a:t>
            </a:r>
            <a:r>
              <a:rPr lang="en-US" altLang="en-US" b="1" dirty="0">
                <a:sym typeface="Symbol" panose="05050102010706020507" pitchFamily="18" charset="2"/>
              </a:rPr>
              <a:t>update </a:t>
            </a:r>
            <a:r>
              <a:rPr lang="en-US" altLang="en-US" i="1" dirty="0">
                <a:sym typeface="Symbol" panose="05050102010706020507" pitchFamily="18" charset="2"/>
              </a:rPr>
              <a:t>instructor</a:t>
            </a:r>
            <a:br>
              <a:rPr lang="en-US" altLang="en-US" i="1" dirty="0">
                <a:sym typeface="Symbol" panose="05050102010706020507" pitchFamily="18" charset="2"/>
              </a:rPr>
            </a:br>
            <a:r>
              <a:rPr lang="en-US" altLang="en-US" i="1" dirty="0">
                <a:sym typeface="Symbol" panose="05050102010706020507" pitchFamily="18" charset="2"/>
              </a:rPr>
              <a:t>                </a:t>
            </a:r>
            <a:r>
              <a:rPr lang="en-US" altLang="en-US" b="1" dirty="0">
                <a:sym typeface="Symbol" panose="05050102010706020507" pitchFamily="18" charset="2"/>
              </a:rPr>
              <a:t>set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=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* 1.05</a:t>
            </a:r>
            <a:br>
              <a:rPr lang="en-US" altLang="en-US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>                </a:t>
            </a:r>
            <a:r>
              <a:rPr lang="en-US" altLang="en-US" b="1" dirty="0">
                <a:sym typeface="Symbol" panose="05050102010706020507" pitchFamily="18" charset="2"/>
              </a:rPr>
              <a:t>where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&lt;= 100000;</a:t>
            </a:r>
          </a:p>
          <a:p>
            <a:pPr lvl="1">
              <a:tabLst>
                <a:tab pos="1752600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The order is important</a:t>
            </a:r>
          </a:p>
          <a:p>
            <a:pPr lvl="1">
              <a:tabLst>
                <a:tab pos="1752600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Can be done better using the </a:t>
            </a:r>
            <a:r>
              <a:rPr lang="en-US" altLang="en-US" b="1" dirty="0">
                <a:sym typeface="Symbol" panose="05050102010706020507" pitchFamily="18" charset="2"/>
              </a:rPr>
              <a:t>case </a:t>
            </a:r>
            <a:r>
              <a:rPr lang="en-US" altLang="en-US" dirty="0">
                <a:sym typeface="Symbol" panose="05050102010706020507" pitchFamily="18" charset="2"/>
              </a:rPr>
              <a:t>statement (next slide)</a:t>
            </a:r>
          </a:p>
        </p:txBody>
      </p:sp>
    </p:spTree>
    <p:extLst>
      <p:ext uri="{BB962C8B-B14F-4D97-AF65-F5344CB8AC3E}">
        <p14:creationId xmlns:p14="http://schemas.microsoft.com/office/powerpoint/2010/main" val="240904418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C40592-C106-93E7-9668-7498F84D3A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Picture 11" descr="16x9_BG-08.jpg">
            <a:extLst>
              <a:ext uri="{FF2B5EF4-FFF2-40B4-BE49-F238E27FC236}">
                <a16:creationId xmlns:a16="http://schemas.microsoft.com/office/drawing/2014/main" id="{6849EA1D-9DF0-F7C6-8F83-FB99575F7A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4D2840D-97DE-3190-D74F-6559D71554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pic>
        <p:nvPicPr>
          <p:cNvPr id="10243" name="Picture 7">
            <a:extLst>
              <a:ext uri="{FF2B5EF4-FFF2-40B4-BE49-F238E27FC236}">
                <a16:creationId xmlns:a16="http://schemas.microsoft.com/office/drawing/2014/main" id="{CE762A60-3EB8-BC78-0ED6-DE63820F13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4" name="TextBox 8">
            <a:extLst>
              <a:ext uri="{FF2B5EF4-FFF2-40B4-BE49-F238E27FC236}">
                <a16:creationId xmlns:a16="http://schemas.microsoft.com/office/drawing/2014/main" id="{4F92E874-9729-49A3-5DBA-BD9F8AF2EF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694587"/>
            <a:ext cx="91440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3600" dirty="0">
                <a:solidFill>
                  <a:schemeClr val="bg1"/>
                </a:solidFill>
              </a:rPr>
              <a:t>Wrap Up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B411F8F4-DE0B-C9A7-6039-E31BCD89DA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695825"/>
            <a:ext cx="6781800" cy="350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lnSpc>
                <a:spcPts val="2400"/>
              </a:lnSpc>
            </a:pPr>
            <a:fld id="{A057C3CF-FEF9-2D44-911E-86B89DEEE20D}" type="slidenum">
              <a:rPr lang="en-US" altLang="en-US" sz="800" b="1">
                <a:solidFill>
                  <a:schemeClr val="bg1"/>
                </a:solidFill>
              </a:rPr>
              <a:pPr>
                <a:lnSpc>
                  <a:spcPts val="2400"/>
                </a:lnSpc>
              </a:pPr>
              <a:t>81</a:t>
            </a:fld>
            <a:r>
              <a:rPr lang="en-US" altLang="en-US" sz="800" b="1" dirty="0">
                <a:solidFill>
                  <a:schemeClr val="bg1"/>
                </a:solidFill>
              </a:rPr>
              <a:t> </a:t>
            </a:r>
            <a:r>
              <a:rPr lang="en-US" altLang="en-US" sz="800" dirty="0">
                <a:solidFill>
                  <a:schemeClr val="bg1"/>
                </a:solidFill>
              </a:rPr>
              <a:t>|</a:t>
            </a:r>
            <a:r>
              <a:rPr lang="en-US" altLang="en-US" sz="800" b="1" dirty="0">
                <a:solidFill>
                  <a:schemeClr val="bg1"/>
                </a:solidFill>
              </a:rPr>
              <a:t> COMS W4111_003_2024_3: Lecture 3: ER(2), Relational(2), SQL(2)			© Donald F. Ferguson, 2024</a:t>
            </a:r>
            <a:endParaRPr lang="en-US" altLang="en-US" sz="8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0082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71ED3F8-0FCC-A1A1-80F7-0D2C2725C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49F5F3-B0F7-0442-5515-67E25BEECE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590550"/>
            <a:ext cx="6499900" cy="410383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5E25D49-6116-8511-4698-E6A357555973}"/>
              </a:ext>
            </a:extLst>
          </p:cNvPr>
          <p:cNvSpPr txBox="1"/>
          <p:nvPr/>
        </p:nvSpPr>
        <p:spPr>
          <a:xfrm>
            <a:off x="6934200" y="2419350"/>
            <a:ext cx="204382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Most of the time</a:t>
            </a:r>
            <a:br>
              <a:rPr lang="en-US" dirty="0"/>
            </a:br>
            <a:r>
              <a:rPr lang="en-US" dirty="0"/>
              <a:t>there is a mix </a:t>
            </a:r>
            <a:r>
              <a:rPr lang="en-US" dirty="0">
                <a:sym typeface="Wingdings" pitchFamily="2" charset="2"/>
              </a:rPr>
              <a:t></a:t>
            </a:r>
            <a:br>
              <a:rPr lang="en-US" dirty="0">
                <a:sym typeface="Wingdings" pitchFamily="2" charset="2"/>
              </a:rPr>
            </a:br>
            <a:r>
              <a:rPr lang="en-US" dirty="0">
                <a:sym typeface="Wingdings" pitchFamily="2" charset="2"/>
              </a:rPr>
              <a:t>Meet-in-the-Middle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64968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3_db-5-grey">
  <a:themeElements>
    <a:clrScheme name="">
      <a:dk1>
        <a:srgbClr val="000000"/>
      </a:dk1>
      <a:lt1>
        <a:srgbClr val="CCECFF"/>
      </a:lt1>
      <a:dk2>
        <a:srgbClr val="CC3300"/>
      </a:dk2>
      <a:lt2>
        <a:srgbClr val="666699"/>
      </a:lt2>
      <a:accent1>
        <a:srgbClr val="FFFFFF"/>
      </a:accent1>
      <a:accent2>
        <a:srgbClr val="CCCC00"/>
      </a:accent2>
      <a:accent3>
        <a:srgbClr val="E2F4FF"/>
      </a:accent3>
      <a:accent4>
        <a:srgbClr val="000000"/>
      </a:accent4>
      <a:accent5>
        <a:srgbClr val="FFFFFF"/>
      </a:accent5>
      <a:accent6>
        <a:srgbClr val="B9B900"/>
      </a:accent6>
      <a:hlink>
        <a:srgbClr val="FF9900"/>
      </a:hlink>
      <a:folHlink>
        <a:srgbClr val="FF9933"/>
      </a:folHlink>
    </a:clrScheme>
    <a:fontScheme name="2_db-5-grey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lnDef>
  </a:objectDefaults>
  <a:extraClrSchemeLst>
    <a:extraClrScheme>
      <a:clrScheme name="2_db-5-grey 1">
        <a:dk1>
          <a:srgbClr val="333333"/>
        </a:dk1>
        <a:lt1>
          <a:srgbClr val="A9BDA9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D1DBD1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2">
        <a:dk1>
          <a:srgbClr val="333333"/>
        </a:dk1>
        <a:lt1>
          <a:srgbClr val="FFFFFF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FFFFFF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37373"/>
        </a:accent6>
        <a:hlink>
          <a:srgbClr val="B2B2B2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5_db-5-grey">
  <a:themeElements>
    <a:clrScheme name="">
      <a:dk1>
        <a:srgbClr val="000000"/>
      </a:dk1>
      <a:lt1>
        <a:srgbClr val="CCECFF"/>
      </a:lt1>
      <a:dk2>
        <a:srgbClr val="CC3300"/>
      </a:dk2>
      <a:lt2>
        <a:srgbClr val="666699"/>
      </a:lt2>
      <a:accent1>
        <a:srgbClr val="FFFFFF"/>
      </a:accent1>
      <a:accent2>
        <a:srgbClr val="CCCC00"/>
      </a:accent2>
      <a:accent3>
        <a:srgbClr val="E2F4FF"/>
      </a:accent3>
      <a:accent4>
        <a:srgbClr val="000000"/>
      </a:accent4>
      <a:accent5>
        <a:srgbClr val="FFFFFF"/>
      </a:accent5>
      <a:accent6>
        <a:srgbClr val="B9B900"/>
      </a:accent6>
      <a:hlink>
        <a:srgbClr val="FF9900"/>
      </a:hlink>
      <a:folHlink>
        <a:srgbClr val="FF9933"/>
      </a:folHlink>
    </a:clrScheme>
    <a:fontScheme name="2_db-5-grey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lnDef>
  </a:objectDefaults>
  <a:extraClrSchemeLst>
    <a:extraClrScheme>
      <a:clrScheme name="2_db-5-grey 1">
        <a:dk1>
          <a:srgbClr val="333333"/>
        </a:dk1>
        <a:lt1>
          <a:srgbClr val="A9BDA9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D1DBD1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2">
        <a:dk1>
          <a:srgbClr val="333333"/>
        </a:dk1>
        <a:lt1>
          <a:srgbClr val="FFFFFF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FFFFFF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37373"/>
        </a:accent6>
        <a:hlink>
          <a:srgbClr val="B2B2B2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4_db-5-grey">
  <a:themeElements>
    <a:clrScheme name="">
      <a:dk1>
        <a:srgbClr val="000000"/>
      </a:dk1>
      <a:lt1>
        <a:srgbClr val="CCECFF"/>
      </a:lt1>
      <a:dk2>
        <a:srgbClr val="CC3300"/>
      </a:dk2>
      <a:lt2>
        <a:srgbClr val="666699"/>
      </a:lt2>
      <a:accent1>
        <a:srgbClr val="FFFFFF"/>
      </a:accent1>
      <a:accent2>
        <a:srgbClr val="CCCC00"/>
      </a:accent2>
      <a:accent3>
        <a:srgbClr val="E2F4FF"/>
      </a:accent3>
      <a:accent4>
        <a:srgbClr val="000000"/>
      </a:accent4>
      <a:accent5>
        <a:srgbClr val="FFFFFF"/>
      </a:accent5>
      <a:accent6>
        <a:srgbClr val="B9B900"/>
      </a:accent6>
      <a:hlink>
        <a:srgbClr val="FF9900"/>
      </a:hlink>
      <a:folHlink>
        <a:srgbClr val="FF9933"/>
      </a:folHlink>
    </a:clrScheme>
    <a:fontScheme name="2_db-5-grey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lnDef>
  </a:objectDefaults>
  <a:extraClrSchemeLst>
    <a:extraClrScheme>
      <a:clrScheme name="2_db-5-grey 1">
        <a:dk1>
          <a:srgbClr val="333333"/>
        </a:dk1>
        <a:lt1>
          <a:srgbClr val="A9BDA9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D1DBD1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2">
        <a:dk1>
          <a:srgbClr val="333333"/>
        </a:dk1>
        <a:lt1>
          <a:srgbClr val="FFFFFF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FFFFFF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37373"/>
        </a:accent6>
        <a:hlink>
          <a:srgbClr val="B2B2B2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6_db-5-grey">
  <a:themeElements>
    <a:clrScheme name="">
      <a:dk1>
        <a:srgbClr val="000000"/>
      </a:dk1>
      <a:lt1>
        <a:srgbClr val="CCECFF"/>
      </a:lt1>
      <a:dk2>
        <a:srgbClr val="CC3300"/>
      </a:dk2>
      <a:lt2>
        <a:srgbClr val="666699"/>
      </a:lt2>
      <a:accent1>
        <a:srgbClr val="FFFFFF"/>
      </a:accent1>
      <a:accent2>
        <a:srgbClr val="CCCC00"/>
      </a:accent2>
      <a:accent3>
        <a:srgbClr val="E2F4FF"/>
      </a:accent3>
      <a:accent4>
        <a:srgbClr val="000000"/>
      </a:accent4>
      <a:accent5>
        <a:srgbClr val="FFFFFF"/>
      </a:accent5>
      <a:accent6>
        <a:srgbClr val="B9B900"/>
      </a:accent6>
      <a:hlink>
        <a:srgbClr val="FF9900"/>
      </a:hlink>
      <a:folHlink>
        <a:srgbClr val="FF9933"/>
      </a:folHlink>
    </a:clrScheme>
    <a:fontScheme name="2_db-5-grey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lnDef>
  </a:objectDefaults>
  <a:extraClrSchemeLst>
    <a:extraClrScheme>
      <a:clrScheme name="2_db-5-grey 1">
        <a:dk1>
          <a:srgbClr val="333333"/>
        </a:dk1>
        <a:lt1>
          <a:srgbClr val="A9BDA9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D1DBD1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2">
        <a:dk1>
          <a:srgbClr val="333333"/>
        </a:dk1>
        <a:lt1>
          <a:srgbClr val="FFFFFF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FFFFFF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37373"/>
        </a:accent6>
        <a:hlink>
          <a:srgbClr val="B2B2B2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Version xmlns="http://schemas.microsoft.com/sharepoint/v3/fields" xsi:nil="true"/>
    <_Status xmlns="http://schemas.microsoft.com/sharepoint/v3/fields">Not Started</_Status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DE64AEEDD9B7A4D93545ACBE97D4615" ma:contentTypeVersion="2" ma:contentTypeDescription="Create a new document." ma:contentTypeScope="" ma:versionID="f49002b78e3a4a71b814eef46a983816">
  <xsd:schema xmlns:xsd="http://www.w3.org/2001/XMLSchema" xmlns:xs="http://www.w3.org/2001/XMLSchema" xmlns:p="http://schemas.microsoft.com/office/2006/metadata/properties" xmlns:ns2="http://schemas.microsoft.com/sharepoint/v3/fields" targetNamespace="http://schemas.microsoft.com/office/2006/metadata/properties" ma:root="true" ma:fieldsID="38f6db2dd0d9a0cf6a8dc37be32b365b" ns2:_="">
    <xsd:import namespace="http://schemas.microsoft.com/sharepoint/v3/fields"/>
    <xsd:element name="properties">
      <xsd:complexType>
        <xsd:sequence>
          <xsd:element name="documentManagement">
            <xsd:complexType>
              <xsd:all>
                <xsd:element ref="ns2:_Status" minOccurs="0"/>
                <xsd:element ref="ns2:_Vers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Status" ma:index="8" nillable="true" ma:displayName="Status" ma:default="Not Started" ma:internalName="_Status">
      <xsd:simpleType>
        <xsd:union memberTypes="dms:Text">
          <xsd:simpleType>
            <xsd:restriction base="dms:Choice">
              <xsd:enumeration value="Not Started"/>
              <xsd:enumeration value="Draft"/>
              <xsd:enumeration value="Reviewed"/>
              <xsd:enumeration value="Scheduled"/>
              <xsd:enumeration value="Published"/>
              <xsd:enumeration value="Final"/>
              <xsd:enumeration value="Expired"/>
            </xsd:restriction>
          </xsd:simpleType>
        </xsd:union>
      </xsd:simpleType>
    </xsd:element>
    <xsd:element name="_Version" ma:index="9" nillable="true" ma:displayName="Version" ma:internalName="_Version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 ma:displayName="Status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B6F2769-7194-4217-93D3-3AF3A4742282}">
  <ds:schemaRefs>
    <ds:schemaRef ds:uri="http://schemas.microsoft.com/office/2006/metadata/properties"/>
    <ds:schemaRef ds:uri="http://schemas.microsoft.com/sharepoint/v3/fields"/>
    <ds:schemaRef ds:uri="http://schemas.microsoft.com/office/infopath/2007/PartnerControls"/>
    <ds:schemaRef ds:uri="http://schemas.microsoft.com/office/2006/documentManagement/types"/>
    <ds:schemaRef ds:uri="http://purl.org/dc/dcmitype/"/>
    <ds:schemaRef ds:uri="http://purl.org/dc/terms/"/>
    <ds:schemaRef ds:uri="http://purl.org/dc/elements/1.1/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87D2A1B0-FF3E-4009-940D-AED0EB70AA2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4214858-785C-42F7-BE66-6D0E79395FC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/field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FNEMasterTemplateForThemePreview.pptx</Template>
  <TotalTime>89135</TotalTime>
  <Words>5607</Words>
  <Application>Microsoft Macintosh PowerPoint</Application>
  <PresentationFormat>On-screen Show (16:9)</PresentationFormat>
  <Paragraphs>590</Paragraphs>
  <Slides>81</Slides>
  <Notes>60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81</vt:i4>
      </vt:variant>
    </vt:vector>
  </HeadingPairs>
  <TitlesOfParts>
    <vt:vector size="100" baseType="lpstr">
      <vt:lpstr>ＭＳ Ｐゴシック</vt:lpstr>
      <vt:lpstr>Arial</vt:lpstr>
      <vt:lpstr>Calibri</vt:lpstr>
      <vt:lpstr>Cambria Math</vt:lpstr>
      <vt:lpstr>Century Gothic</vt:lpstr>
      <vt:lpstr>Helvetica</vt:lpstr>
      <vt:lpstr>Monotype Sorts</vt:lpstr>
      <vt:lpstr>Museo For Dell</vt:lpstr>
      <vt:lpstr>Roboto</vt:lpstr>
      <vt:lpstr>Symbol</vt:lpstr>
      <vt:lpstr>Times New Roman</vt:lpstr>
      <vt:lpstr>Webdings</vt:lpstr>
      <vt:lpstr>Wingdings</vt:lpstr>
      <vt:lpstr>Office Theme</vt:lpstr>
      <vt:lpstr>3_db-5-grey</vt:lpstr>
      <vt:lpstr>5_db-5-grey</vt:lpstr>
      <vt:lpstr>4_db-5-grey</vt:lpstr>
      <vt:lpstr>1_Office Theme</vt:lpstr>
      <vt:lpstr>6_db-5-grey</vt:lpstr>
      <vt:lpstr>PowerPoint Presentation</vt:lpstr>
      <vt:lpstr>PowerPoint Presentation</vt:lpstr>
      <vt:lpstr>PowerPoint Presentation</vt:lpstr>
      <vt:lpstr>Contents</vt:lpstr>
      <vt:lpstr>PowerPoint Presentation</vt:lpstr>
      <vt:lpstr>Course Updates</vt:lpstr>
      <vt:lpstr>PowerPoint Presentation</vt:lpstr>
      <vt:lpstr>PowerPoint Presentation</vt:lpstr>
      <vt:lpstr>Modeling</vt:lpstr>
      <vt:lpstr>Visual Notation – Many Notations</vt:lpstr>
      <vt:lpstr>Notation has Precise Meaning (Crow’s Foot)</vt:lpstr>
      <vt:lpstr>PowerPoint Presentation</vt:lpstr>
      <vt:lpstr>Relationship Sets (Cont.)</vt:lpstr>
      <vt:lpstr>Schema Diagram for University Database</vt:lpstr>
      <vt:lpstr>Some Observations</vt:lpstr>
      <vt:lpstr>Associative Entity</vt:lpstr>
      <vt:lpstr>Associative Entity</vt:lpstr>
      <vt:lpstr>Relationship Sets with Attributes</vt:lpstr>
      <vt:lpstr>An Example from Columbia University Model</vt:lpstr>
      <vt:lpstr>Roles</vt:lpstr>
      <vt:lpstr>Another Example – Classic Models</vt:lpstr>
      <vt:lpstr>Degree of a Relationship Set</vt:lpstr>
      <vt:lpstr>Non-binary Relationship Sets</vt:lpstr>
      <vt:lpstr>Mapping Cardinality Constraints</vt:lpstr>
      <vt:lpstr>PowerPoint Presentation</vt:lpstr>
      <vt:lpstr>PowerPoint Presentation</vt:lpstr>
      <vt:lpstr>PowerPoint Presentation</vt:lpstr>
      <vt:lpstr>Keys</vt:lpstr>
      <vt:lpstr>Notation</vt:lpstr>
      <vt:lpstr>Observations</vt:lpstr>
      <vt:lpstr>A Note on Keys</vt:lpstr>
      <vt:lpstr>PowerPoint Presentation</vt:lpstr>
      <vt:lpstr>Relational Query Languages</vt:lpstr>
      <vt:lpstr>Relational Algebra</vt:lpstr>
      <vt:lpstr>Join Operation</vt:lpstr>
      <vt:lpstr>JOIN Definition</vt:lpstr>
      <vt:lpstr>Join Operation (Cont.)</vt:lpstr>
      <vt:lpstr>The Dreaded Relax Calculator</vt:lpstr>
      <vt:lpstr>Some Terms</vt:lpstr>
      <vt:lpstr>What are all those other Symbols? (Will Cover)</vt:lpstr>
      <vt:lpstr>PowerPoint Presentation</vt:lpstr>
      <vt:lpstr>PowerPoint Presentation</vt:lpstr>
      <vt:lpstr>PowerPoint Presentation</vt:lpstr>
      <vt:lpstr>Data Definition Language</vt:lpstr>
      <vt:lpstr>Domain Types in SQL</vt:lpstr>
      <vt:lpstr>MySQL Data Types (Subset)</vt:lpstr>
      <vt:lpstr>Create Table Construct</vt:lpstr>
      <vt:lpstr>Integrity Constraints in Create Table</vt:lpstr>
      <vt:lpstr>And a Few More Relation Definitions</vt:lpstr>
      <vt:lpstr>And more still</vt:lpstr>
      <vt:lpstr>Integrity Constraints</vt:lpstr>
      <vt:lpstr> Constraints on a Single Relation </vt:lpstr>
      <vt:lpstr>Not Null Constraints </vt:lpstr>
      <vt:lpstr>Unique Constraints </vt:lpstr>
      <vt:lpstr>The check clause</vt:lpstr>
      <vt:lpstr>Referential Integrity</vt:lpstr>
      <vt:lpstr>Referential Integrity (Cont.)</vt:lpstr>
      <vt:lpstr>Cascading Actions in Referential Integrity</vt:lpstr>
      <vt:lpstr>Integrity Constraint Violation During Transactions</vt:lpstr>
      <vt:lpstr>PowerPoint Presentation</vt:lpstr>
      <vt:lpstr>PowerPoint Presentation</vt:lpstr>
      <vt:lpstr>Joined Relations</vt:lpstr>
      <vt:lpstr>Natural Join in SQL</vt:lpstr>
      <vt:lpstr>Natural Join in SQL (Cont.)</vt:lpstr>
      <vt:lpstr>Student Relation</vt:lpstr>
      <vt:lpstr>Takes Relation</vt:lpstr>
      <vt:lpstr>student natural join takes</vt:lpstr>
      <vt:lpstr>Dangerous in Natural Join</vt:lpstr>
      <vt:lpstr>Natural Join with Using Clause</vt:lpstr>
      <vt:lpstr>Join Condition</vt:lpstr>
      <vt:lpstr>Join Condition (Cont.)</vt:lpstr>
      <vt:lpstr>One Way to Think About Joins</vt:lpstr>
      <vt:lpstr>PowerPoint Presentation</vt:lpstr>
      <vt:lpstr>Modification of the Database</vt:lpstr>
      <vt:lpstr>Deletion</vt:lpstr>
      <vt:lpstr>Deletion (Cont.)</vt:lpstr>
      <vt:lpstr>Insertion</vt:lpstr>
      <vt:lpstr>Insertion (Cont.)</vt:lpstr>
      <vt:lpstr>Updates</vt:lpstr>
      <vt:lpstr>Updates (Cont.)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FileNewTemplate</dc:title>
  <dc:creator>Diana</dc:creator>
  <cp:lastModifiedBy>Donald Ferguson</cp:lastModifiedBy>
  <cp:revision>596</cp:revision>
  <cp:lastPrinted>2018-11-15T21:01:50Z</cp:lastPrinted>
  <dcterms:created xsi:type="dcterms:W3CDTF">2010-04-12T23:12:02Z</dcterms:created>
  <dcterms:modified xsi:type="dcterms:W3CDTF">2024-11-13T16:34:24Z</dcterms:modified>
  <cp:contentStatus>Draft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0x0101000DE64AEEDD9B7A4D93545ACBE97D4615</vt:lpwstr>
  </property>
</Properties>
</file>